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3"/>
  </p:notesMasterIdLst>
  <p:sldIdLst>
    <p:sldId id="314" r:id="rId2"/>
    <p:sldId id="315" r:id="rId3"/>
    <p:sldId id="304" r:id="rId4"/>
    <p:sldId id="305" r:id="rId5"/>
    <p:sldId id="306" r:id="rId6"/>
    <p:sldId id="307" r:id="rId7"/>
    <p:sldId id="308" r:id="rId8"/>
    <p:sldId id="309" r:id="rId9"/>
    <p:sldId id="310" r:id="rId10"/>
    <p:sldId id="311" r:id="rId11"/>
    <p:sldId id="312" r:id="rId12"/>
    <p:sldId id="302" r:id="rId13"/>
    <p:sldId id="257" r:id="rId14"/>
    <p:sldId id="259" r:id="rId15"/>
    <p:sldId id="271" r:id="rId16"/>
    <p:sldId id="274" r:id="rId17"/>
    <p:sldId id="287" r:id="rId18"/>
    <p:sldId id="288" r:id="rId19"/>
    <p:sldId id="272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98" r:id="rId32"/>
    <p:sldId id="289" r:id="rId33"/>
    <p:sldId id="290" r:id="rId34"/>
    <p:sldId id="291" r:id="rId35"/>
    <p:sldId id="292" r:id="rId36"/>
    <p:sldId id="293" r:id="rId37"/>
    <p:sldId id="294" r:id="rId38"/>
    <p:sldId id="295" r:id="rId39"/>
    <p:sldId id="296" r:id="rId40"/>
    <p:sldId id="297" r:id="rId41"/>
    <p:sldId id="318" r:id="rId42"/>
    <p:sldId id="319" r:id="rId43"/>
    <p:sldId id="260" r:id="rId44"/>
    <p:sldId id="320" r:id="rId45"/>
    <p:sldId id="321" r:id="rId46"/>
    <p:sldId id="322" r:id="rId47"/>
    <p:sldId id="323" r:id="rId48"/>
    <p:sldId id="317" r:id="rId49"/>
    <p:sldId id="300" r:id="rId50"/>
    <p:sldId id="301" r:id="rId51"/>
    <p:sldId id="316" r:id="rId5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5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민 병조" initials="민병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D0909"/>
    <a:srgbClr val="C80808"/>
    <a:srgbClr val="A88000"/>
    <a:srgbClr val="5AA0FF"/>
    <a:srgbClr val="EFFF57"/>
    <a:srgbClr val="2C2C2C"/>
    <a:srgbClr val="595959"/>
    <a:srgbClr val="F2086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71490" autoAdjust="0"/>
  </p:normalViewPr>
  <p:slideViewPr>
    <p:cSldViewPr snapToGrid="0" showGuides="1">
      <p:cViewPr varScale="1">
        <p:scale>
          <a:sx n="65" d="100"/>
          <a:sy n="65" d="100"/>
        </p:scale>
        <p:origin x="1286" y="58"/>
      </p:cViewPr>
      <p:guideLst>
        <p:guide orient="horz" pos="2205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 dirty="0">
                <a:latin typeface="-윤고딕350" panose="02030504000101010101" pitchFamily="18" charset="-127"/>
                <a:ea typeface="-윤고딕350" panose="02030504000101010101" pitchFamily="18" charset="-127"/>
              </a:rPr>
              <a:t>&lt; </a:t>
            </a:r>
            <a:r>
              <a:rPr lang="ko-KR" altLang="en-US" dirty="0" err="1">
                <a:latin typeface="-윤고딕350" panose="02030504000101010101" pitchFamily="18" charset="-127"/>
                <a:ea typeface="-윤고딕350" panose="02030504000101010101" pitchFamily="18" charset="-127"/>
              </a:rPr>
              <a:t>비대면</a:t>
            </a:r>
            <a:r>
              <a:rPr lang="ko-KR" altLang="en-US" dirty="0">
                <a:latin typeface="-윤고딕350" panose="02030504000101010101" pitchFamily="18" charset="-127"/>
                <a:ea typeface="-윤고딕350" panose="02030504000101010101" pitchFamily="18" charset="-127"/>
              </a:rPr>
              <a:t> 거래 비중 </a:t>
            </a:r>
            <a:r>
              <a:rPr lang="en-US" altLang="ko-KR" dirty="0">
                <a:latin typeface="-윤고딕350" panose="02030504000101010101" pitchFamily="18" charset="-127"/>
                <a:ea typeface="-윤고딕350" panose="02030504000101010101" pitchFamily="18" charset="-127"/>
              </a:rPr>
              <a:t>&gt;</a:t>
            </a:r>
            <a:endParaRPr lang="ko-KR" altLang="en-US" dirty="0">
              <a:latin typeface="-윤고딕350" panose="02030504000101010101" pitchFamily="18" charset="-127"/>
              <a:ea typeface="-윤고딕350" panose="02030504000101010101" pitchFamily="18" charset="-127"/>
            </a:endParaRP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비대면 거래 비중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Sheet1!$A$2:$A$4</c:f>
              <c:numCache>
                <c:formatCode>General</c:formatCode>
                <c:ptCount val="3"/>
                <c:pt idx="0">
                  <c:v>2015</c:v>
                </c:pt>
                <c:pt idx="1">
                  <c:v>2016</c:v>
                </c:pt>
                <c:pt idx="2">
                  <c:v>2017</c:v>
                </c:pt>
              </c:numCache>
            </c:numRef>
          </c:cat>
          <c:val>
            <c:numRef>
              <c:f>Sheet1!$B$2:$B$4</c:f>
              <c:numCache>
                <c:formatCode>0.00%</c:formatCode>
                <c:ptCount val="3"/>
                <c:pt idx="0">
                  <c:v>0.88700000000000001</c:v>
                </c:pt>
                <c:pt idx="1">
                  <c:v>0.89100000000000001</c:v>
                </c:pt>
                <c:pt idx="2" formatCode="0%">
                  <c:v>0.9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C36E-4E87-A770-884ED1182143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smooth val="0"/>
        <c:axId val="-201138720"/>
        <c:axId val="-201143072"/>
      </c:lineChart>
      <c:catAx>
        <c:axId val="-2011387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-201143072"/>
        <c:crosses val="autoZero"/>
        <c:auto val="1"/>
        <c:lblAlgn val="ctr"/>
        <c:lblOffset val="100"/>
        <c:noMultiLvlLbl val="0"/>
      </c:catAx>
      <c:valAx>
        <c:axId val="-201143072"/>
        <c:scaling>
          <c:orientation val="minMax"/>
        </c:scaling>
        <c:delete val="1"/>
        <c:axPos val="l"/>
        <c:numFmt formatCode="0.00%" sourceLinked="1"/>
        <c:majorTickMark val="none"/>
        <c:minorTickMark val="none"/>
        <c:tickLblPos val="nextTo"/>
        <c:crossAx val="-20113872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54F237-3C19-4B72-B455-A22E3DBE2CD6}" type="datetimeFigureOut">
              <a:rPr lang="ko-KR" altLang="en-US" smtClean="0"/>
              <a:t>2019-08-06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BF29A5-FFD8-4128-ADEA-6B6545759A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19624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BF29A5-FFD8-4128-ADEA-6B6545759AE6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4607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BF29A5-FFD8-4128-ADEA-6B6545759AE6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74484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BF29A5-FFD8-4128-ADEA-6B6545759AE6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02311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BF29A5-FFD8-4128-ADEA-6B6545759AE6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15777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BF29A5-FFD8-4128-ADEA-6B6545759AE6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61858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BF29A5-FFD8-4128-ADEA-6B6545759AE6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5106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BF29A5-FFD8-4128-ADEA-6B6545759AE6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91109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은행권의 </a:t>
            </a:r>
            <a:r>
              <a:rPr lang="ko-KR" altLang="en-US" dirty="0" err="1"/>
              <a:t>비대면</a:t>
            </a:r>
            <a:r>
              <a:rPr lang="ko-KR" altLang="en-US" dirty="0"/>
              <a:t> 거래 비중은 갈수록 늘어나고 있습니다</a:t>
            </a:r>
            <a:r>
              <a:rPr lang="en-US" altLang="ko-KR" dirty="0"/>
              <a:t>. </a:t>
            </a:r>
            <a:r>
              <a:rPr lang="ko-KR" altLang="en-US" dirty="0"/>
              <a:t>실제</a:t>
            </a:r>
            <a:r>
              <a:rPr lang="en-US" altLang="ko-KR" dirty="0"/>
              <a:t>, </a:t>
            </a:r>
            <a:r>
              <a:rPr lang="ko-KR" altLang="en-US" dirty="0"/>
              <a:t>은행 서비스 부문 </a:t>
            </a:r>
            <a:r>
              <a:rPr lang="ko-KR" altLang="en-US" dirty="0" err="1"/>
              <a:t>비대면</a:t>
            </a:r>
            <a:r>
              <a:rPr lang="ko-KR" altLang="en-US" dirty="0"/>
              <a:t> 거래 비중은 </a:t>
            </a:r>
            <a:r>
              <a:rPr lang="en-US" altLang="ko-KR" dirty="0"/>
              <a:t>2015</a:t>
            </a:r>
            <a:r>
              <a:rPr lang="ko-KR" altLang="en-US" dirty="0"/>
              <a:t>년 </a:t>
            </a:r>
            <a:r>
              <a:rPr lang="en-US" altLang="ko-KR" dirty="0"/>
              <a:t>88.7%</a:t>
            </a:r>
            <a:r>
              <a:rPr lang="ko-KR" altLang="en-US" dirty="0"/>
              <a:t>에서 </a:t>
            </a:r>
            <a:r>
              <a:rPr lang="en-US" altLang="ko-KR" dirty="0"/>
              <a:t>2016</a:t>
            </a:r>
            <a:r>
              <a:rPr lang="ko-KR" altLang="en-US" dirty="0"/>
              <a:t>년 </a:t>
            </a:r>
            <a:r>
              <a:rPr lang="en-US" altLang="ko-KR" dirty="0"/>
              <a:t>89.1%, 2017</a:t>
            </a:r>
            <a:r>
              <a:rPr lang="ko-KR" altLang="en-US" dirty="0"/>
              <a:t>년 </a:t>
            </a:r>
            <a:r>
              <a:rPr lang="en-US" altLang="ko-KR" dirty="0"/>
              <a:t>90</a:t>
            </a:r>
            <a:r>
              <a:rPr lang="ko-KR" altLang="en-US" dirty="0"/>
              <a:t>퍼센트로 매년 증가 </a:t>
            </a:r>
            <a:r>
              <a:rPr lang="ko-KR" altLang="en-US" dirty="0" err="1"/>
              <a:t>추세이입니다</a:t>
            </a:r>
            <a:r>
              <a:rPr lang="en-US" altLang="ko-KR" dirty="0"/>
              <a:t>. </a:t>
            </a:r>
            <a:r>
              <a:rPr lang="ko-KR" altLang="en-US" dirty="0"/>
              <a:t>특히 은행 모바일 어플은 사용자들이 가장 친숙하게 접하는 </a:t>
            </a:r>
            <a:r>
              <a:rPr lang="ko-KR" altLang="en-US" dirty="0" err="1"/>
              <a:t>비대면</a:t>
            </a:r>
            <a:r>
              <a:rPr lang="ko-KR" altLang="en-US" dirty="0"/>
              <a:t> 거래 플랫폼 이기에 그 중요성이 높다고 볼 수 있습니다</a:t>
            </a:r>
            <a:r>
              <a:rPr lang="en-US" altLang="ko-KR" dirty="0"/>
              <a:t>. </a:t>
            </a:r>
            <a:r>
              <a:rPr lang="ko-KR" altLang="en-US" dirty="0"/>
              <a:t>실제로 각 은행들은 모바일 뱅킹을 새롭게 </a:t>
            </a:r>
            <a:r>
              <a:rPr lang="ko-KR" altLang="en-US" dirty="0" err="1"/>
              <a:t>개편한다던가</a:t>
            </a:r>
            <a:r>
              <a:rPr lang="en-US" altLang="ko-KR" dirty="0"/>
              <a:t>, </a:t>
            </a:r>
            <a:r>
              <a:rPr lang="ko-KR" altLang="en-US" dirty="0"/>
              <a:t>외국인 전용 </a:t>
            </a:r>
            <a:r>
              <a:rPr lang="ko-KR" altLang="en-US" dirty="0" err="1"/>
              <a:t>모바일뱅킹을</a:t>
            </a:r>
            <a:r>
              <a:rPr lang="ko-KR" altLang="en-US" dirty="0"/>
              <a:t> 출시하는 등 </a:t>
            </a:r>
            <a:r>
              <a:rPr lang="ko-KR" altLang="en-US" dirty="0" err="1"/>
              <a:t>모바일뱅킹시장에서</a:t>
            </a:r>
            <a:r>
              <a:rPr lang="ko-KR" altLang="en-US" dirty="0"/>
              <a:t> 경쟁력 확보를 위해 다방면으로 노력하고 있었습니다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BF29A5-FFD8-4128-ADEA-6B6545759AE6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43928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하지만 그 중요성에 비해</a:t>
            </a:r>
            <a:r>
              <a:rPr lang="en-US" altLang="ko-KR" dirty="0"/>
              <a:t>, </a:t>
            </a:r>
            <a:r>
              <a:rPr lang="ko-KR" altLang="en-US" dirty="0"/>
              <a:t>실제 어플의 안정성이나 관리 부문에서는 미흡함이 있음을 앞에서 확인할 수 있었습니다</a:t>
            </a:r>
            <a:r>
              <a:rPr lang="en-US" altLang="ko-KR" dirty="0"/>
              <a:t>. </a:t>
            </a:r>
            <a:r>
              <a:rPr lang="ko-KR" altLang="en-US" dirty="0"/>
              <a:t>언급한 주요 문제 이외에도 잦은 화면 멈춤</a:t>
            </a:r>
            <a:r>
              <a:rPr lang="en-US" altLang="ko-KR" dirty="0"/>
              <a:t>, </a:t>
            </a:r>
            <a:r>
              <a:rPr lang="ko-KR" altLang="en-US" dirty="0"/>
              <a:t>로딩 오류 등 각 은행별로 다양한 문제점이 있었습니다</a:t>
            </a:r>
            <a:r>
              <a:rPr lang="en-US" altLang="ko-KR" dirty="0"/>
              <a:t>. </a:t>
            </a:r>
            <a:r>
              <a:rPr lang="ko-KR" altLang="en-US" dirty="0"/>
              <a:t>이는 모바일 뱅킹 시장의 발전을 지연시키고 고객들이 가장 쉽게 접할 수 있는 불편 요소이기 때문에</a:t>
            </a:r>
            <a:r>
              <a:rPr lang="en-US" altLang="ko-KR" dirty="0"/>
              <a:t>, </a:t>
            </a:r>
            <a:r>
              <a:rPr lang="ko-KR" altLang="en-US" dirty="0"/>
              <a:t>각 은행들은 본인들의 문제점을 빠르게 파악하고 해결해야 할 것입니다</a:t>
            </a:r>
            <a:r>
              <a:rPr lang="en-US" altLang="ko-KR" dirty="0"/>
              <a:t>. 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BF29A5-FFD8-4128-ADEA-6B6545759AE6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60409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86488080-B919-4559-AE7C-3A07E34A16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D4C47F39-2262-4E98-ADB2-DDC045DD8E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240E3407-61EF-48D9-8631-C5EF3EBABB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9EFA3-167D-4DAC-A7C5-B4A8455A0E2B}" type="datetimeFigureOut">
              <a:rPr lang="ko-KR" altLang="en-US" smtClean="0"/>
              <a:t>2019-08-06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2CEDEA1C-D786-4058-AAE4-86FBA4CA13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6189A837-1092-4BCF-8C27-9C1D1303E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E6EED-4EE5-4B01-BADC-E86E424956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08491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5F6A3CD3-7AC2-491F-9636-8CF8E3F07C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53457D9A-E5FF-4F9C-A90D-07AE9B528C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5AE4A797-1DD9-4D20-B021-18C13CA7BA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9EFA3-167D-4DAC-A7C5-B4A8455A0E2B}" type="datetimeFigureOut">
              <a:rPr lang="ko-KR" altLang="en-US" smtClean="0"/>
              <a:t>2019-08-06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13717BF7-D18B-48BC-93CA-62AA06A2DE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0AA19628-6F02-4498-A2D4-3AD308808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E6EED-4EE5-4B01-BADC-E86E424956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33137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3D6CAF2B-A0BA-4C1E-9E53-BF25F03ECDC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854B46D3-EF68-4F62-912D-DBD1C514E0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7A6429DB-1988-4BEE-BB50-313ACFF1EB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9EFA3-167D-4DAC-A7C5-B4A8455A0E2B}" type="datetimeFigureOut">
              <a:rPr lang="ko-KR" altLang="en-US" smtClean="0"/>
              <a:t>2019-08-06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5623A615-5279-4F15-BB7E-638F3A8B3C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62971EBF-2777-4576-BB21-905A217A83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E6EED-4EE5-4B01-BADC-E86E424956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61174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2" b="0" i="0">
                <a:solidFill>
                  <a:schemeClr val="tx1"/>
                </a:solidFill>
                <a:latin typeface="Noto Sans CJK JP Regular"/>
                <a:cs typeface="Noto Sans CJK JP Regular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8/6/2019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831847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5CB4B01F-1FB3-44FE-B5D8-C1458E5F1E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E1CA11FC-594E-416F-A0C7-F31F26D44F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1FF355DA-DC36-4C82-BA05-EAD73DE25B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9EFA3-167D-4DAC-A7C5-B4A8455A0E2B}" type="datetimeFigureOut">
              <a:rPr lang="ko-KR" altLang="en-US" smtClean="0"/>
              <a:t>2019-08-06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D476F72C-1B4A-4095-82DB-D002884308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22C8FF2B-3DBE-408F-AD19-14F6AAC62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E6EED-4EE5-4B01-BADC-E86E424956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91529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4CDF0B5-0BE3-40FA-8813-5BD343A5FE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9F9946E2-1586-4A35-9EAC-E9F8602B8C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9DC9ED3D-105B-4CBF-A0DE-CEAE7B4EDF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9EFA3-167D-4DAC-A7C5-B4A8455A0E2B}" type="datetimeFigureOut">
              <a:rPr lang="ko-KR" altLang="en-US" smtClean="0"/>
              <a:t>2019-08-06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4FB8BCE3-1D3E-461D-A053-1243E26A02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FF8608F4-C656-4F37-BD9A-00A469720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E6EED-4EE5-4B01-BADC-E86E424956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0321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8C29FA24-4E6C-48C9-BF56-7665D6C11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A14D2268-9FE7-4C96-B144-66EC405E9FC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484C59C8-4705-4EEF-BD63-86101727D7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A5DE0718-6074-49AE-93E8-717C4E152D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9EFA3-167D-4DAC-A7C5-B4A8455A0E2B}" type="datetimeFigureOut">
              <a:rPr lang="ko-KR" altLang="en-US" smtClean="0"/>
              <a:t>2019-08-06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179937B0-37CB-47A4-92C4-69565CDFB7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07FD8190-E1C6-4262-A859-2846BF7D8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E6EED-4EE5-4B01-BADC-E86E424956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55647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37B1D9E-597F-4390-BDAF-4A8A6F2A6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090CF4D7-D7A1-4DE9-95EB-B0BE6C4E43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75164034-149B-46AC-901B-26FDDC28E5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F9A13FEB-06BA-482F-A40C-F17D99A5A6D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xmlns="" id="{7F31EC3D-2E63-4EB6-8D0C-EF6C9E4BB61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xmlns="" id="{F8F70EA7-934A-4238-A67D-BE692564E9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9EFA3-167D-4DAC-A7C5-B4A8455A0E2B}" type="datetimeFigureOut">
              <a:rPr lang="ko-KR" altLang="en-US" smtClean="0"/>
              <a:t>2019-08-06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xmlns="" id="{3BC20020-8E38-41E0-AE9F-642483A4F8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xmlns="" id="{5986D86C-3973-46B7-954E-53B0469BF4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E6EED-4EE5-4B01-BADC-E86E424956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84086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A9EE7C72-F316-4AB5-B464-9EF00B1403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B88C22F3-297A-48D4-A187-76E2FAA0CB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9EFA3-167D-4DAC-A7C5-B4A8455A0E2B}" type="datetimeFigureOut">
              <a:rPr lang="ko-KR" altLang="en-US" smtClean="0"/>
              <a:t>2019-08-06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31746335-2AD1-4E28-A7B8-46C12B63D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5D5280FD-0043-4CF0-918E-3E39358F1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E6EED-4EE5-4B01-BADC-E86E424956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31657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xmlns="" id="{BAC09DE0-3C87-48B4-91A9-02200D8F9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9EFA3-167D-4DAC-A7C5-B4A8455A0E2B}" type="datetimeFigureOut">
              <a:rPr lang="ko-KR" altLang="en-US" smtClean="0"/>
              <a:t>2019-08-06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B3CC2AE3-136A-4A99-8F65-D45B8CB982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E44CA244-1FAB-4481-8A67-EE1EA15987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E6EED-4EE5-4B01-BADC-E86E424956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56319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43CC294D-E709-4DBF-AF04-BAA51345CC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F23EA613-08E5-4289-8F0F-F692546BCB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4DB31BDE-A92A-4D3B-BB88-4B84EC1E06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0229FEF7-497E-44B5-9D10-4B250E041B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9EFA3-167D-4DAC-A7C5-B4A8455A0E2B}" type="datetimeFigureOut">
              <a:rPr lang="ko-KR" altLang="en-US" smtClean="0"/>
              <a:t>2019-08-06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208CF4AC-9ECA-4AED-8602-5EE7DBB34C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1A473356-F32E-41C2-8DA4-ABB0BDDC5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E6EED-4EE5-4B01-BADC-E86E424956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7918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D05404F6-B302-4B53-9BF1-84BE1F9D94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xmlns="" id="{CC4597E2-5464-4DB4-BF91-5ECAA1E4608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82F641D1-645E-4795-83C2-F16A5708B0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052C196A-8DF7-4DAD-A70C-B0B902054B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9EFA3-167D-4DAC-A7C5-B4A8455A0E2B}" type="datetimeFigureOut">
              <a:rPr lang="ko-KR" altLang="en-US" smtClean="0"/>
              <a:t>2019-08-06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34D3E8A7-2D88-48AC-B39B-1B2EF35ED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8810DF66-3E83-48ED-AE81-C0D1C9222E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E6EED-4EE5-4B01-BADC-E86E424956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24996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xmlns="" id="{6CA82C09-E76F-4FAC-A58B-6C6A7A921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A52258F8-EA69-40E0-832D-E86FE76D0B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B5C5A41B-4662-4767-AD51-D1873FD8CC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D9EFA3-167D-4DAC-A7C5-B4A8455A0E2B}" type="datetimeFigureOut">
              <a:rPr lang="ko-KR" altLang="en-US" smtClean="0"/>
              <a:t>2019-08-06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8890D7A4-690D-4B09-BF72-DE04CBC7E2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2DFCBEDE-476B-4D8F-BED0-AE049BF494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EE6EED-4EE5-4B01-BADC-E86E424956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57638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50.png"/><Relationship Id="rId7" Type="http://schemas.openxmlformats.org/officeDocument/2006/relationships/image" Target="../media/image65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7" Type="http://schemas.openxmlformats.org/officeDocument/2006/relationships/image" Target="../media/image7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1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57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3902323" y="1753165"/>
            <a:ext cx="4387351" cy="718908"/>
            <a:chOff x="5247957" y="3334276"/>
            <a:chExt cx="1691514" cy="251973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xmlns="" id="{F924284F-520F-4D71-9DC7-444F04E49DE0}"/>
                </a:ext>
              </a:extLst>
            </p:cNvPr>
            <p:cNvSpPr/>
            <p:nvPr/>
          </p:nvSpPr>
          <p:spPr>
            <a:xfrm>
              <a:off x="5247957" y="3334276"/>
              <a:ext cx="1691514" cy="251973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xmlns="" id="{21239D55-7B4E-48AA-B1BA-FFBA1DFEF143}"/>
                </a:ext>
              </a:extLst>
            </p:cNvPr>
            <p:cNvSpPr txBox="1"/>
            <p:nvPr/>
          </p:nvSpPr>
          <p:spPr>
            <a:xfrm>
              <a:off x="5334711" y="3378804"/>
              <a:ext cx="1517998" cy="183386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ko-KR" altLang="en-US" sz="28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FFC000"/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rPr>
                <a:t>뉴스기사</a:t>
              </a:r>
              <a:r>
                <a:rPr lang="en-US" altLang="ko-KR" sz="28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FFC000"/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rPr>
                <a:t>(IBK)</a:t>
              </a:r>
              <a:r>
                <a:rPr lang="ko-KR" altLang="en-US" sz="28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FFC000"/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rPr>
                <a:t> </a:t>
              </a:r>
              <a:r>
                <a:rPr lang="ko-KR" altLang="en-US" sz="28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rPr>
                <a:t>주가 분석</a:t>
              </a: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4365512" y="4303507"/>
            <a:ext cx="3579827" cy="979639"/>
            <a:chOff x="4292062" y="4225823"/>
            <a:chExt cx="3579827" cy="979639"/>
          </a:xfrm>
        </p:grpSpPr>
        <p:grpSp>
          <p:nvGrpSpPr>
            <p:cNvPr id="2" name="그룹 1"/>
            <p:cNvGrpSpPr/>
            <p:nvPr/>
          </p:nvGrpSpPr>
          <p:grpSpPr>
            <a:xfrm>
              <a:off x="4736090" y="4225823"/>
              <a:ext cx="2691764" cy="416364"/>
              <a:chOff x="4750117" y="3590978"/>
              <a:chExt cx="2691764" cy="416364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xmlns="" id="{A3E8358F-A052-42E8-A58E-DB9807D5D844}"/>
                  </a:ext>
                </a:extLst>
              </p:cNvPr>
              <p:cNvSpPr txBox="1"/>
              <p:nvPr/>
            </p:nvSpPr>
            <p:spPr>
              <a:xfrm>
                <a:off x="4750117" y="3668788"/>
                <a:ext cx="2691764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ko-KR" altLang="en-US" sz="1600" spc="3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-윤고딕350" panose="02030504000101010101" pitchFamily="18" charset="-127"/>
                    <a:ea typeface="-윤고딕350" panose="02030504000101010101" pitchFamily="18" charset="-127"/>
                  </a:rPr>
                  <a:t>강현우  강혜림  </a:t>
                </a:r>
                <a:r>
                  <a:rPr lang="ko-KR" altLang="en-US" sz="1600" spc="300" dirty="0" err="1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-윤고딕350" panose="02030504000101010101" pitchFamily="18" charset="-127"/>
                    <a:ea typeface="-윤고딕350" panose="02030504000101010101" pitchFamily="18" charset="-127"/>
                  </a:rPr>
                  <a:t>고한슬</a:t>
                </a:r>
                <a:endParaRPr lang="ko-KR" altLang="en-US" sz="1600" spc="3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endParaRP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xmlns="" id="{AF3940EA-141A-454D-8EC6-A98EF64E8A3B}"/>
                  </a:ext>
                </a:extLst>
              </p:cNvPr>
              <p:cNvSpPr txBox="1"/>
              <p:nvPr/>
            </p:nvSpPr>
            <p:spPr>
              <a:xfrm>
                <a:off x="5524901" y="3590978"/>
                <a:ext cx="303288" cy="369332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altLang="ko-KR" spc="3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-윤고딕350" panose="02030504000101010101" pitchFamily="18" charset="-127"/>
                    <a:ea typeface="-윤고딕350" panose="02030504000101010101" pitchFamily="18" charset="-127"/>
                  </a:rPr>
                  <a:t>.</a:t>
                </a:r>
                <a:endParaRPr lang="ko-KR" altLang="en-US" spc="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xmlns="" id="{3149F51E-2460-49CA-868A-C7EB70CA8EB1}"/>
                  </a:ext>
                </a:extLst>
              </p:cNvPr>
              <p:cNvSpPr txBox="1"/>
              <p:nvPr/>
            </p:nvSpPr>
            <p:spPr>
              <a:xfrm>
                <a:off x="6409552" y="3590978"/>
                <a:ext cx="303288" cy="369332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altLang="ko-KR" spc="3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-윤고딕350" panose="02030504000101010101" pitchFamily="18" charset="-127"/>
                    <a:ea typeface="-윤고딕350" panose="02030504000101010101" pitchFamily="18" charset="-127"/>
                  </a:rPr>
                  <a:t>.</a:t>
                </a:r>
                <a:endParaRPr lang="ko-KR" altLang="en-US" spc="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endParaRPr>
              </a:p>
            </p:txBody>
          </p:sp>
        </p:grpSp>
        <p:grpSp>
          <p:nvGrpSpPr>
            <p:cNvPr id="15" name="그룹 14"/>
            <p:cNvGrpSpPr/>
            <p:nvPr/>
          </p:nvGrpSpPr>
          <p:grpSpPr>
            <a:xfrm>
              <a:off x="4292062" y="4789098"/>
              <a:ext cx="3579827" cy="416364"/>
              <a:chOff x="4306089" y="3590978"/>
              <a:chExt cx="3579827" cy="416364"/>
            </a:xfrm>
          </p:grpSpPr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xmlns="" id="{A3E8358F-A052-42E8-A58E-DB9807D5D844}"/>
                  </a:ext>
                </a:extLst>
              </p:cNvPr>
              <p:cNvSpPr txBox="1"/>
              <p:nvPr/>
            </p:nvSpPr>
            <p:spPr>
              <a:xfrm>
                <a:off x="4306089" y="3668788"/>
                <a:ext cx="3579827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ko-KR" altLang="en-US" sz="1600" spc="3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-윤고딕350" panose="02030504000101010101" pitchFamily="18" charset="-127"/>
                    <a:ea typeface="-윤고딕350" panose="02030504000101010101" pitchFamily="18" charset="-127"/>
                  </a:rPr>
                  <a:t>김용택  윤원상  조영빈  한진희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xmlns="" id="{AF3940EA-141A-454D-8EC6-A98EF64E8A3B}"/>
                  </a:ext>
                </a:extLst>
              </p:cNvPr>
              <p:cNvSpPr txBox="1"/>
              <p:nvPr/>
            </p:nvSpPr>
            <p:spPr>
              <a:xfrm>
                <a:off x="5097435" y="3590978"/>
                <a:ext cx="303288" cy="369332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altLang="ko-KR" spc="3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-윤고딕350" panose="02030504000101010101" pitchFamily="18" charset="-127"/>
                    <a:ea typeface="-윤고딕350" panose="02030504000101010101" pitchFamily="18" charset="-127"/>
                  </a:rPr>
                  <a:t>.</a:t>
                </a:r>
                <a:endParaRPr lang="ko-KR" altLang="en-US" spc="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endParaRP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xmlns="" id="{3149F51E-2460-49CA-868A-C7EB70CA8EB1}"/>
                  </a:ext>
                </a:extLst>
              </p:cNvPr>
              <p:cNvSpPr txBox="1"/>
              <p:nvPr/>
            </p:nvSpPr>
            <p:spPr>
              <a:xfrm>
                <a:off x="5978852" y="3590978"/>
                <a:ext cx="303288" cy="369332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altLang="ko-KR" spc="3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-윤고딕350" panose="02030504000101010101" pitchFamily="18" charset="-127"/>
                    <a:ea typeface="-윤고딕350" panose="02030504000101010101" pitchFamily="18" charset="-127"/>
                  </a:rPr>
                  <a:t>.</a:t>
                </a:r>
                <a:endParaRPr lang="ko-KR" altLang="en-US" spc="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endParaRPr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xmlns="" id="{3149F51E-2460-49CA-868A-C7EB70CA8EB1}"/>
                </a:ext>
              </a:extLst>
            </p:cNvPr>
            <p:cNvSpPr txBox="1"/>
            <p:nvPr/>
          </p:nvSpPr>
          <p:spPr>
            <a:xfrm>
              <a:off x="6839570" y="4794366"/>
              <a:ext cx="303288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ko-KR" spc="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rPr>
                <a:t>.</a:t>
              </a:r>
              <a:endParaRPr lang="ko-KR" altLang="en-US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endParaRPr>
            </a:p>
          </p:txBody>
        </p:sp>
      </p:grpSp>
      <p:pic>
        <p:nvPicPr>
          <p:cNvPr id="24" name="그림 23">
            <a:extLst>
              <a:ext uri="{FF2B5EF4-FFF2-40B4-BE49-F238E27FC236}">
                <a16:creationId xmlns:a16="http://schemas.microsoft.com/office/drawing/2014/main" xmlns="" id="{209C96B4-9FA7-4A2B-B28F-B3111DCE1F7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80167" y="958249"/>
            <a:ext cx="1150519" cy="570138"/>
          </a:xfrm>
          <a:prstGeom prst="rect">
            <a:avLst/>
          </a:prstGeom>
        </p:spPr>
      </p:pic>
      <p:grpSp>
        <p:nvGrpSpPr>
          <p:cNvPr id="4" name="그룹 3"/>
          <p:cNvGrpSpPr/>
          <p:nvPr/>
        </p:nvGrpSpPr>
        <p:grpSpPr>
          <a:xfrm>
            <a:off x="2821706" y="3225305"/>
            <a:ext cx="6548587" cy="718908"/>
            <a:chOff x="3438541" y="3017797"/>
            <a:chExt cx="6548587" cy="718908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xmlns="" id="{F924284F-520F-4D71-9DC7-444F04E49DE0}"/>
                </a:ext>
              </a:extLst>
            </p:cNvPr>
            <p:cNvSpPr/>
            <p:nvPr/>
          </p:nvSpPr>
          <p:spPr>
            <a:xfrm>
              <a:off x="3501076" y="3017797"/>
              <a:ext cx="6423522" cy="718908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xmlns="" id="{21239D55-7B4E-48AA-B1BA-FFBA1DFEF143}"/>
                </a:ext>
              </a:extLst>
            </p:cNvPr>
            <p:cNvSpPr txBox="1"/>
            <p:nvPr/>
          </p:nvSpPr>
          <p:spPr>
            <a:xfrm>
              <a:off x="3438541" y="3144841"/>
              <a:ext cx="6548587" cy="52321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ko-KR" altLang="en-US" sz="280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FFC000"/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rPr>
                <a:t>모바일</a:t>
              </a:r>
              <a:r>
                <a:rPr lang="ko-KR" altLang="en-US" sz="28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FFC000"/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rPr>
                <a:t> </a:t>
              </a:r>
              <a:r>
                <a:rPr lang="ko-KR" altLang="en-US" sz="280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FFC000"/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rPr>
                <a:t>뱅킹</a:t>
              </a:r>
              <a:r>
                <a:rPr lang="ko-KR" altLang="en-US" sz="28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FFC000"/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rPr>
                <a:t> </a:t>
              </a:r>
              <a:r>
                <a:rPr lang="ko-KR" altLang="en-US" sz="280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FFC000"/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rPr>
                <a:t>앱</a:t>
              </a:r>
              <a:r>
                <a:rPr lang="ko-KR" altLang="en-US" sz="28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FFC000"/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rPr>
                <a:t> 개선</a:t>
              </a:r>
              <a:r>
                <a:rPr lang="ko-KR" altLang="en-US" sz="28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rPr>
                <a:t>을 위한</a:t>
              </a:r>
              <a:r>
                <a:rPr lang="en-US" altLang="ko-KR" sz="28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rPr>
                <a:t> </a:t>
              </a:r>
              <a:r>
                <a:rPr lang="ko-KR" altLang="en-US" sz="28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rPr>
                <a:t>텍스트 </a:t>
              </a:r>
              <a:r>
                <a:rPr lang="ko-KR" altLang="en-US" sz="280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rPr>
                <a:t>마이닝</a:t>
              </a:r>
              <a:endParaRPr lang="ko-KR" altLang="en-US" sz="2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50" panose="02030504000101010101" pitchFamily="18" charset="-127"/>
                <a:ea typeface="-윤고딕350" panose="02030504000101010101" pitchFamily="18" charset="-127"/>
              </a:endParaRP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5655291" y="2472073"/>
            <a:ext cx="88141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>
                <a:latin typeface="-윤고딕350" panose="02030504000101010101" pitchFamily="18" charset="-127"/>
                <a:ea typeface="-윤고딕350" panose="02030504000101010101" pitchFamily="18" charset="-127"/>
              </a:rPr>
              <a:t>&amp;</a:t>
            </a:r>
            <a:endParaRPr lang="ko-KR" altLang="en-US" sz="4400" dirty="0"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76088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04 0.00509 L 0.00104 0.12917 " pathEditMode="relative" ptsTypes="AA">
                                      <p:cBhvr>
                                        <p:cTn id="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482 0.00394 L -0.00586 0.09097 " pathEditMode="relative" ptsTypes="AA">
                                      <p:cBhvr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74 0.01597 L -0.00274 -0.04699 " pathEditMode="relative" ptsTypes="AA">
                                      <p:cBhvr>
                                        <p:cTn id="1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A23CD17C-00D8-44CF-879C-D03C1B960898}"/>
              </a:ext>
            </a:extLst>
          </p:cNvPr>
          <p:cNvSpPr/>
          <p:nvPr/>
        </p:nvSpPr>
        <p:spPr>
          <a:xfrm>
            <a:off x="-2402" y="-3"/>
            <a:ext cx="3679200" cy="687181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이등변 삼각형 5">
            <a:extLst>
              <a:ext uri="{FF2B5EF4-FFF2-40B4-BE49-F238E27FC236}">
                <a16:creationId xmlns:a16="http://schemas.microsoft.com/office/drawing/2014/main" xmlns="" id="{8F575839-730B-4EDB-8763-B5E27AA2B91A}"/>
              </a:ext>
            </a:extLst>
          </p:cNvPr>
          <p:cNvSpPr/>
          <p:nvPr/>
        </p:nvSpPr>
        <p:spPr>
          <a:xfrm rot="10800000">
            <a:off x="3325447" y="-2"/>
            <a:ext cx="352469" cy="337187"/>
          </a:xfrm>
          <a:prstGeom prst="triangle">
            <a:avLst>
              <a:gd name="adj" fmla="val 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46D93B24-78B3-4504-B5D3-4DE1FBB865D9}"/>
              </a:ext>
            </a:extLst>
          </p:cNvPr>
          <p:cNvSpPr txBox="1"/>
          <p:nvPr/>
        </p:nvSpPr>
        <p:spPr>
          <a:xfrm>
            <a:off x="1562760" y="436744"/>
            <a:ext cx="2219197" cy="448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2000" spc="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모델 </a:t>
            </a:r>
            <a:r>
              <a:rPr lang="en-US" altLang="ko-KR" sz="2000" spc="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Test</a:t>
            </a:r>
            <a:r>
              <a:rPr lang="ko-KR" altLang="en-US" sz="2000" spc="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r>
              <a:rPr lang="ko-KR" altLang="en-US" sz="2000" spc="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FF0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결과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A2797281-9619-4806-89DC-717BDE7F7643}"/>
              </a:ext>
            </a:extLst>
          </p:cNvPr>
          <p:cNvSpPr txBox="1"/>
          <p:nvPr/>
        </p:nvSpPr>
        <p:spPr>
          <a:xfrm>
            <a:off x="3970652" y="6403268"/>
            <a:ext cx="324128" cy="3556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400" spc="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1</a:t>
            </a:r>
            <a:endParaRPr lang="ko-KR" altLang="en-US" sz="1400" spc="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8E1089A8-1422-49D2-85CE-619106C82F14}"/>
              </a:ext>
            </a:extLst>
          </p:cNvPr>
          <p:cNvSpPr txBox="1"/>
          <p:nvPr/>
        </p:nvSpPr>
        <p:spPr>
          <a:xfrm>
            <a:off x="4809937" y="6403268"/>
            <a:ext cx="324128" cy="3556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400" spc="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alpha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2</a:t>
            </a:r>
            <a:endParaRPr lang="ko-KR" altLang="en-US" sz="1400" spc="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alpha val="50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xmlns="" id="{0814BBDC-3AB6-4715-A207-283CC3B09D64}"/>
              </a:ext>
            </a:extLst>
          </p:cNvPr>
          <p:cNvCxnSpPr/>
          <p:nvPr/>
        </p:nvCxnSpPr>
        <p:spPr>
          <a:xfrm>
            <a:off x="4358836" y="6581105"/>
            <a:ext cx="387045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E823CACF-7342-42B4-B6F9-4955E93730DD}"/>
              </a:ext>
            </a:extLst>
          </p:cNvPr>
          <p:cNvSpPr txBox="1"/>
          <p:nvPr/>
        </p:nvSpPr>
        <p:spPr>
          <a:xfrm>
            <a:off x="3978933" y="5836748"/>
            <a:ext cx="704039" cy="2991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사진출처</a:t>
            </a:r>
            <a:endParaRPr lang="en-US" altLang="ko-KR" sz="1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xmlns="" id="{B4B49799-B87E-454D-93CD-4FFD4525C66B}"/>
              </a:ext>
            </a:extLst>
          </p:cNvPr>
          <p:cNvSpPr txBox="1"/>
          <p:nvPr/>
        </p:nvSpPr>
        <p:spPr>
          <a:xfrm>
            <a:off x="3965542" y="6099210"/>
            <a:ext cx="1826141" cy="2991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:</a:t>
            </a:r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내 친구 옆에서 힘들어한다</a:t>
            </a:r>
            <a:endParaRPr lang="en-US" altLang="ko-KR" sz="1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xmlns="" id="{8D0F3EEC-2FB5-4B65-818E-657021AD0DE7}"/>
              </a:ext>
            </a:extLst>
          </p:cNvPr>
          <p:cNvSpPr txBox="1"/>
          <p:nvPr/>
        </p:nvSpPr>
        <p:spPr>
          <a:xfrm>
            <a:off x="36745" y="99556"/>
            <a:ext cx="163698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500" spc="-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alpha val="15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03</a:t>
            </a:r>
            <a:endParaRPr lang="ko-KR" altLang="en-US" sz="11500" spc="-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alpha val="15000"/>
                </a:schemeClr>
              </a:solidFill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68D0EA78-5FEE-43BA-9D2C-2AEBB5F85A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3046" y="0"/>
            <a:ext cx="8457531" cy="6398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4532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A23CD17C-00D8-44CF-879C-D03C1B960898}"/>
              </a:ext>
            </a:extLst>
          </p:cNvPr>
          <p:cNvSpPr/>
          <p:nvPr/>
        </p:nvSpPr>
        <p:spPr>
          <a:xfrm>
            <a:off x="-7790" y="-13814"/>
            <a:ext cx="3679200" cy="687181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이등변 삼각형 5">
            <a:extLst>
              <a:ext uri="{FF2B5EF4-FFF2-40B4-BE49-F238E27FC236}">
                <a16:creationId xmlns:a16="http://schemas.microsoft.com/office/drawing/2014/main" xmlns="" id="{8F575839-730B-4EDB-8763-B5E27AA2B91A}"/>
              </a:ext>
            </a:extLst>
          </p:cNvPr>
          <p:cNvSpPr/>
          <p:nvPr/>
        </p:nvSpPr>
        <p:spPr>
          <a:xfrm rot="10800000">
            <a:off x="3325447" y="-2"/>
            <a:ext cx="352469" cy="337187"/>
          </a:xfrm>
          <a:prstGeom prst="triangle">
            <a:avLst>
              <a:gd name="adj" fmla="val 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46D93B24-78B3-4504-B5D3-4DE1FBB865D9}"/>
              </a:ext>
            </a:extLst>
          </p:cNvPr>
          <p:cNvSpPr txBox="1"/>
          <p:nvPr/>
        </p:nvSpPr>
        <p:spPr>
          <a:xfrm>
            <a:off x="1562760" y="436744"/>
            <a:ext cx="1364476" cy="8484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2000" spc="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FF0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결론</a:t>
            </a:r>
            <a:r>
              <a:rPr lang="ko-KR" altLang="en-US" sz="2000" spc="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r>
              <a:rPr lang="en-US" altLang="ko-KR" sz="2000" spc="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&amp; </a:t>
            </a:r>
          </a:p>
          <a:p>
            <a:pPr>
              <a:lnSpc>
                <a:spcPct val="130000"/>
              </a:lnSpc>
            </a:pPr>
            <a:r>
              <a:rPr lang="ko-KR" altLang="en-US" sz="2000" spc="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발전방향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A2797281-9619-4806-89DC-717BDE7F7643}"/>
              </a:ext>
            </a:extLst>
          </p:cNvPr>
          <p:cNvSpPr txBox="1"/>
          <p:nvPr/>
        </p:nvSpPr>
        <p:spPr>
          <a:xfrm>
            <a:off x="3970652" y="6403268"/>
            <a:ext cx="324128" cy="3556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400" spc="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1</a:t>
            </a:r>
            <a:endParaRPr lang="ko-KR" altLang="en-US" sz="1400" spc="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8E1089A8-1422-49D2-85CE-619106C82F14}"/>
              </a:ext>
            </a:extLst>
          </p:cNvPr>
          <p:cNvSpPr txBox="1"/>
          <p:nvPr/>
        </p:nvSpPr>
        <p:spPr>
          <a:xfrm>
            <a:off x="4809937" y="6403268"/>
            <a:ext cx="324128" cy="3556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400" spc="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alpha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2</a:t>
            </a:r>
            <a:endParaRPr lang="ko-KR" altLang="en-US" sz="1400" spc="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alpha val="50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xmlns="" id="{0814BBDC-3AB6-4715-A207-283CC3B09D64}"/>
              </a:ext>
            </a:extLst>
          </p:cNvPr>
          <p:cNvCxnSpPr/>
          <p:nvPr/>
        </p:nvCxnSpPr>
        <p:spPr>
          <a:xfrm>
            <a:off x="4358836" y="6581105"/>
            <a:ext cx="387045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E823CACF-7342-42B4-B6F9-4955E93730DD}"/>
              </a:ext>
            </a:extLst>
          </p:cNvPr>
          <p:cNvSpPr txBox="1"/>
          <p:nvPr/>
        </p:nvSpPr>
        <p:spPr>
          <a:xfrm>
            <a:off x="3978933" y="5836748"/>
            <a:ext cx="704039" cy="2991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사진출처</a:t>
            </a:r>
            <a:endParaRPr lang="en-US" altLang="ko-KR" sz="1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xmlns="" id="{B4B49799-B87E-454D-93CD-4FFD4525C66B}"/>
              </a:ext>
            </a:extLst>
          </p:cNvPr>
          <p:cNvSpPr txBox="1"/>
          <p:nvPr/>
        </p:nvSpPr>
        <p:spPr>
          <a:xfrm>
            <a:off x="3965542" y="6099210"/>
            <a:ext cx="1826141" cy="2991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:</a:t>
            </a:r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내 친구 옆에서 힘들어한다</a:t>
            </a:r>
            <a:endParaRPr lang="en-US" altLang="ko-KR" sz="1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xmlns="" id="{8D0F3EEC-2FB5-4B65-818E-657021AD0DE7}"/>
              </a:ext>
            </a:extLst>
          </p:cNvPr>
          <p:cNvSpPr txBox="1"/>
          <p:nvPr/>
        </p:nvSpPr>
        <p:spPr>
          <a:xfrm>
            <a:off x="36745" y="99556"/>
            <a:ext cx="163698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500" spc="-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alpha val="15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04</a:t>
            </a:r>
            <a:endParaRPr lang="ko-KR" altLang="en-US" sz="11500" spc="-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alpha val="15000"/>
                </a:schemeClr>
              </a:solidFill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A35AEA1A-77DE-4FF3-BACE-CC3FE6151595}"/>
              </a:ext>
            </a:extLst>
          </p:cNvPr>
          <p:cNvSpPr txBox="1"/>
          <p:nvPr/>
        </p:nvSpPr>
        <p:spPr>
          <a:xfrm>
            <a:off x="3715945" y="604359"/>
            <a:ext cx="8476055" cy="5663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-윤고딕350" panose="02030504000101010101" pitchFamily="18" charset="-127"/>
                <a:ea typeface="-윤고딕350" panose="02030504000101010101" pitchFamily="18" charset="-127"/>
              </a:rPr>
              <a:t>결론</a:t>
            </a:r>
            <a:endParaRPr lang="en-US" altLang="ko-KR" sz="2800" dirty="0">
              <a:latin typeface="-윤고딕350" panose="02030504000101010101" pitchFamily="18" charset="-127"/>
              <a:ea typeface="-윤고딕350" panose="02030504000101010101" pitchFamily="18" charset="-127"/>
            </a:endParaRPr>
          </a:p>
          <a:p>
            <a:pPr algn="ctr"/>
            <a:endParaRPr lang="en-US" altLang="ko-KR" dirty="0"/>
          </a:p>
          <a:p>
            <a:pPr algn="ctr"/>
            <a:r>
              <a:rPr lang="en-US" altLang="ko-KR" dirty="0"/>
              <a:t>1. </a:t>
            </a:r>
            <a:r>
              <a:rPr lang="ko-KR" altLang="en-US" dirty="0"/>
              <a:t>선정된 </a:t>
            </a:r>
            <a:r>
              <a:rPr lang="ko-KR" altLang="en-US" dirty="0">
                <a:solidFill>
                  <a:srgbClr val="FF0000"/>
                </a:solidFill>
              </a:rPr>
              <a:t>변수</a:t>
            </a:r>
            <a:r>
              <a:rPr lang="en-US" altLang="ko-KR" dirty="0">
                <a:solidFill>
                  <a:srgbClr val="FF0000"/>
                </a:solidFill>
              </a:rPr>
              <a:t>(</a:t>
            </a:r>
            <a:r>
              <a:rPr lang="ko-KR" altLang="en-US" dirty="0">
                <a:solidFill>
                  <a:srgbClr val="FF0000"/>
                </a:solidFill>
              </a:rPr>
              <a:t>명사</a:t>
            </a:r>
            <a:r>
              <a:rPr lang="en-US" altLang="ko-KR" dirty="0">
                <a:solidFill>
                  <a:srgbClr val="FF0000"/>
                </a:solidFill>
              </a:rPr>
              <a:t>)</a:t>
            </a:r>
            <a:r>
              <a:rPr lang="ko-KR" altLang="en-US" dirty="0"/>
              <a:t>만으로도 주가지수 </a:t>
            </a:r>
            <a:r>
              <a:rPr lang="ko-KR" altLang="en-US" dirty="0">
                <a:solidFill>
                  <a:srgbClr val="FF0000"/>
                </a:solidFill>
              </a:rPr>
              <a:t>예측 가능</a:t>
            </a:r>
            <a:endParaRPr lang="en-US" altLang="ko-KR" dirty="0">
              <a:solidFill>
                <a:srgbClr val="FF0000"/>
              </a:solidFill>
            </a:endParaRPr>
          </a:p>
          <a:p>
            <a:pPr algn="ctr"/>
            <a:endParaRPr lang="en-US" altLang="ko-KR" dirty="0"/>
          </a:p>
          <a:p>
            <a:pPr algn="ctr"/>
            <a:r>
              <a:rPr lang="en-US" altLang="ko-KR" dirty="0"/>
              <a:t>2. </a:t>
            </a:r>
            <a:r>
              <a:rPr lang="ko-KR" altLang="en-US" dirty="0"/>
              <a:t>모형 간 비교실험 결과</a:t>
            </a:r>
            <a:r>
              <a:rPr lang="en-US" altLang="ko-KR" dirty="0"/>
              <a:t>, </a:t>
            </a:r>
            <a:r>
              <a:rPr lang="ko-KR" altLang="en-US" dirty="0"/>
              <a:t>예측의 </a:t>
            </a:r>
            <a:r>
              <a:rPr lang="ko-KR" altLang="en-US" dirty="0">
                <a:solidFill>
                  <a:srgbClr val="FF0000"/>
                </a:solidFill>
              </a:rPr>
              <a:t>효용성</a:t>
            </a:r>
            <a:r>
              <a:rPr lang="ko-KR" altLang="en-US" dirty="0"/>
              <a:t>이 낮다는 결과</a:t>
            </a:r>
            <a:endParaRPr lang="en-US" altLang="ko-KR" dirty="0"/>
          </a:p>
          <a:p>
            <a:pPr algn="ctr"/>
            <a:r>
              <a:rPr lang="en-US" altLang="ko-KR" dirty="0"/>
              <a:t> </a:t>
            </a:r>
          </a:p>
          <a:p>
            <a:pPr algn="ctr"/>
            <a:r>
              <a:rPr lang="ko-KR" altLang="en-US" dirty="0"/>
              <a:t>금융시장에는 수 많은 변수들이 직간접적으로 작용하기 때문에 딥러닝 모형을 </a:t>
            </a:r>
            <a:endParaRPr lang="en-US" altLang="ko-KR" dirty="0"/>
          </a:p>
          <a:p>
            <a:pPr algn="ctr"/>
            <a:r>
              <a:rPr lang="ko-KR" altLang="en-US" dirty="0"/>
              <a:t>이용 해도 기술적 지표 </a:t>
            </a:r>
            <a:r>
              <a:rPr lang="en-US" altLang="ko-KR" dirty="0"/>
              <a:t>(technical indicators)</a:t>
            </a:r>
            <a:r>
              <a:rPr lang="ko-KR" altLang="en-US" dirty="0"/>
              <a:t>만으로 미래 주가의 예측이 </a:t>
            </a:r>
            <a:r>
              <a:rPr lang="ko-KR" altLang="en-US" dirty="0">
                <a:solidFill>
                  <a:srgbClr val="FF0000"/>
                </a:solidFill>
              </a:rPr>
              <a:t>어려움</a:t>
            </a:r>
            <a:endParaRPr lang="en-US" altLang="ko-KR" dirty="0">
              <a:solidFill>
                <a:srgbClr val="FF0000"/>
              </a:solidFill>
            </a:endParaRPr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sz="2800" dirty="0">
                <a:latin typeface="-윤고딕350" panose="02030504000101010101" pitchFamily="18" charset="-127"/>
                <a:ea typeface="-윤고딕350" panose="02030504000101010101" pitchFamily="18" charset="-127"/>
              </a:rPr>
              <a:t>보완점</a:t>
            </a:r>
            <a:endParaRPr lang="en-US" altLang="ko-KR" sz="2800" dirty="0">
              <a:latin typeface="-윤고딕350" panose="02030504000101010101" pitchFamily="18" charset="-127"/>
              <a:ea typeface="-윤고딕350" panose="02030504000101010101" pitchFamily="18" charset="-127"/>
            </a:endParaRPr>
          </a:p>
          <a:p>
            <a:pPr algn="ctr"/>
            <a:endParaRPr lang="en-US" altLang="ko-KR" dirty="0"/>
          </a:p>
          <a:p>
            <a:pPr algn="ctr"/>
            <a:r>
              <a:rPr lang="en-US" altLang="ko-KR" dirty="0"/>
              <a:t>1. </a:t>
            </a:r>
            <a:r>
              <a:rPr lang="ko-KR" altLang="en-US" dirty="0"/>
              <a:t>기술적 분석지표 외에도 기본적 주가 분석</a:t>
            </a:r>
            <a:r>
              <a:rPr lang="en-US" altLang="ko-KR" dirty="0"/>
              <a:t>,</a:t>
            </a:r>
            <a:r>
              <a:rPr lang="ko-KR" altLang="en-US" dirty="0"/>
              <a:t>시장 상황에 </a:t>
            </a:r>
            <a:endParaRPr lang="en-US" altLang="ko-KR" dirty="0"/>
          </a:p>
          <a:p>
            <a:pPr algn="ctr"/>
            <a:r>
              <a:rPr lang="ko-KR" altLang="en-US" dirty="0"/>
              <a:t>영향을 주는 </a:t>
            </a:r>
            <a:r>
              <a:rPr lang="ko-KR" altLang="en-US" dirty="0">
                <a:solidFill>
                  <a:srgbClr val="FF0000"/>
                </a:solidFill>
              </a:rPr>
              <a:t>변수들을 추가한 </a:t>
            </a:r>
            <a:r>
              <a:rPr lang="ko-KR" altLang="en-US" dirty="0"/>
              <a:t>연구가 필요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en-US" altLang="ko-KR" dirty="0"/>
              <a:t>2. </a:t>
            </a:r>
            <a:r>
              <a:rPr lang="ko-KR" altLang="en-US" dirty="0"/>
              <a:t>더불어 본 연구에서 비교대상으로 제시하였던 방법론 외 </a:t>
            </a:r>
            <a:endParaRPr lang="en-US" altLang="ko-KR" dirty="0"/>
          </a:p>
          <a:p>
            <a:pPr algn="ctr"/>
            <a:r>
              <a:rPr lang="ko-KR" altLang="en-US" dirty="0"/>
              <a:t>다양한 딥러닝 알고리즘과 </a:t>
            </a:r>
            <a:r>
              <a:rPr lang="ko-KR" altLang="en-US" dirty="0">
                <a:solidFill>
                  <a:srgbClr val="FF0000"/>
                </a:solidFill>
              </a:rPr>
              <a:t>비교</a:t>
            </a:r>
            <a:r>
              <a:rPr lang="ko-KR" altLang="en-US" dirty="0"/>
              <a:t>해보고 더 우월한 모형을 제시</a:t>
            </a:r>
            <a:r>
              <a:rPr lang="en-US" altLang="ko-KR" dirty="0"/>
              <a:t>, </a:t>
            </a:r>
            <a:r>
              <a:rPr lang="ko-KR" altLang="en-US" dirty="0"/>
              <a:t>연구 필요</a:t>
            </a:r>
            <a:endParaRPr lang="en-US" altLang="ko-KR" dirty="0"/>
          </a:p>
          <a:p>
            <a:pPr algn="ctr"/>
            <a:r>
              <a:rPr lang="ko-KR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160768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그룹 21"/>
          <p:cNvGrpSpPr/>
          <p:nvPr/>
        </p:nvGrpSpPr>
        <p:grpSpPr>
          <a:xfrm>
            <a:off x="2902567" y="2541504"/>
            <a:ext cx="6548587" cy="2398742"/>
            <a:chOff x="2799052" y="2693139"/>
            <a:chExt cx="6548587" cy="2398742"/>
          </a:xfrm>
        </p:grpSpPr>
        <p:grpSp>
          <p:nvGrpSpPr>
            <p:cNvPr id="3" name="그룹 2"/>
            <p:cNvGrpSpPr/>
            <p:nvPr/>
          </p:nvGrpSpPr>
          <p:grpSpPr>
            <a:xfrm>
              <a:off x="2799052" y="2693139"/>
              <a:ext cx="6548587" cy="718908"/>
              <a:chOff x="4831331" y="3334276"/>
              <a:chExt cx="2524764" cy="251973"/>
            </a:xfrm>
          </p:grpSpPr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xmlns="" id="{F924284F-520F-4D71-9DC7-444F04E49DE0}"/>
                  </a:ext>
                </a:extLst>
              </p:cNvPr>
              <p:cNvSpPr/>
              <p:nvPr/>
            </p:nvSpPr>
            <p:spPr>
              <a:xfrm>
                <a:off x="4855441" y="3334276"/>
                <a:ext cx="2476546" cy="251973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xmlns="" id="{21239D55-7B4E-48AA-B1BA-FFBA1DFEF143}"/>
                  </a:ext>
                </a:extLst>
              </p:cNvPr>
              <p:cNvSpPr txBox="1"/>
              <p:nvPr/>
            </p:nvSpPr>
            <p:spPr>
              <a:xfrm>
                <a:off x="4831331" y="3378804"/>
                <a:ext cx="2524764" cy="183385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ko-KR" altLang="en-US" sz="2800" dirty="0" err="1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FFC000"/>
                    </a:solidFill>
                    <a:latin typeface="-윤고딕350" panose="02030504000101010101" pitchFamily="18" charset="-127"/>
                    <a:ea typeface="-윤고딕350" panose="02030504000101010101" pitchFamily="18" charset="-127"/>
                  </a:rPr>
                  <a:t>모바일</a:t>
                </a:r>
                <a:r>
                  <a:rPr lang="ko-KR" altLang="en-US" sz="28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FFC000"/>
                    </a:solidFill>
                    <a:latin typeface="-윤고딕350" panose="02030504000101010101" pitchFamily="18" charset="-127"/>
                    <a:ea typeface="-윤고딕350" panose="02030504000101010101" pitchFamily="18" charset="-127"/>
                  </a:rPr>
                  <a:t> </a:t>
                </a:r>
                <a:r>
                  <a:rPr lang="ko-KR" altLang="en-US" sz="2800" dirty="0" err="1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FFC000"/>
                    </a:solidFill>
                    <a:latin typeface="-윤고딕350" panose="02030504000101010101" pitchFamily="18" charset="-127"/>
                    <a:ea typeface="-윤고딕350" panose="02030504000101010101" pitchFamily="18" charset="-127"/>
                  </a:rPr>
                  <a:t>뱅킹</a:t>
                </a:r>
                <a:r>
                  <a:rPr lang="ko-KR" altLang="en-US" sz="28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FFC000"/>
                    </a:solidFill>
                    <a:latin typeface="-윤고딕350" panose="02030504000101010101" pitchFamily="18" charset="-127"/>
                    <a:ea typeface="-윤고딕350" panose="02030504000101010101" pitchFamily="18" charset="-127"/>
                  </a:rPr>
                  <a:t> </a:t>
                </a:r>
                <a:r>
                  <a:rPr lang="ko-KR" altLang="en-US" sz="2800" dirty="0" err="1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FFC000"/>
                    </a:solidFill>
                    <a:latin typeface="-윤고딕350" panose="02030504000101010101" pitchFamily="18" charset="-127"/>
                    <a:ea typeface="-윤고딕350" panose="02030504000101010101" pitchFamily="18" charset="-127"/>
                  </a:rPr>
                  <a:t>앱</a:t>
                </a:r>
                <a:r>
                  <a:rPr lang="ko-KR" altLang="en-US" sz="28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FFC000"/>
                    </a:solidFill>
                    <a:latin typeface="-윤고딕350" panose="02030504000101010101" pitchFamily="18" charset="-127"/>
                    <a:ea typeface="-윤고딕350" panose="02030504000101010101" pitchFamily="18" charset="-127"/>
                  </a:rPr>
                  <a:t> 개선</a:t>
                </a:r>
                <a:r>
                  <a:rPr lang="ko-KR" altLang="en-US" sz="28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-윤고딕350" panose="02030504000101010101" pitchFamily="18" charset="-127"/>
                    <a:ea typeface="-윤고딕350" panose="02030504000101010101" pitchFamily="18" charset="-127"/>
                  </a:rPr>
                  <a:t>을 위한</a:t>
                </a:r>
                <a:r>
                  <a:rPr lang="en-US" altLang="ko-KR" sz="28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-윤고딕350" panose="02030504000101010101" pitchFamily="18" charset="-127"/>
                    <a:ea typeface="-윤고딕350" panose="02030504000101010101" pitchFamily="18" charset="-127"/>
                  </a:rPr>
                  <a:t> </a:t>
                </a:r>
                <a:r>
                  <a:rPr lang="ko-KR" altLang="en-US" sz="28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-윤고딕350" panose="02030504000101010101" pitchFamily="18" charset="-127"/>
                    <a:ea typeface="-윤고딕350" panose="02030504000101010101" pitchFamily="18" charset="-127"/>
                  </a:rPr>
                  <a:t>텍스트 </a:t>
                </a:r>
                <a:r>
                  <a:rPr lang="ko-KR" altLang="en-US" sz="2800" dirty="0" err="1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-윤고딕350" panose="02030504000101010101" pitchFamily="18" charset="-127"/>
                    <a:ea typeface="-윤고딕350" panose="02030504000101010101" pitchFamily="18" charset="-127"/>
                  </a:rPr>
                  <a:t>마이닝</a:t>
                </a:r>
                <a:endParaRPr lang="ko-KR" altLang="en-US" sz="28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endParaRPr>
              </a:p>
            </p:txBody>
          </p:sp>
        </p:grpSp>
        <p:grpSp>
          <p:nvGrpSpPr>
            <p:cNvPr id="20" name="그룹 19"/>
            <p:cNvGrpSpPr/>
            <p:nvPr/>
          </p:nvGrpSpPr>
          <p:grpSpPr>
            <a:xfrm>
              <a:off x="4283431" y="4112242"/>
              <a:ext cx="3579827" cy="979639"/>
              <a:chOff x="4292062" y="4225823"/>
              <a:chExt cx="3579827" cy="979639"/>
            </a:xfrm>
          </p:grpSpPr>
          <p:grpSp>
            <p:nvGrpSpPr>
              <p:cNvPr id="2" name="그룹 1"/>
              <p:cNvGrpSpPr/>
              <p:nvPr/>
            </p:nvGrpSpPr>
            <p:grpSpPr>
              <a:xfrm>
                <a:off x="4736090" y="4225823"/>
                <a:ext cx="2691764" cy="416364"/>
                <a:chOff x="4750117" y="3590978"/>
                <a:chExt cx="2691764" cy="416364"/>
              </a:xfrm>
            </p:grpSpPr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xmlns="" id="{A3E8358F-A052-42E8-A58E-DB9807D5D844}"/>
                    </a:ext>
                  </a:extLst>
                </p:cNvPr>
                <p:cNvSpPr txBox="1"/>
                <p:nvPr/>
              </p:nvSpPr>
              <p:spPr>
                <a:xfrm>
                  <a:off x="4750117" y="3668788"/>
                  <a:ext cx="2691764" cy="338554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/>
                <a:p>
                  <a:pPr algn="ctr"/>
                  <a:r>
                    <a:rPr lang="ko-KR" altLang="en-US" sz="1600" spc="300" dirty="0">
                      <a:ln>
                        <a:solidFill>
                          <a:schemeClr val="accent1">
                            <a:shade val="50000"/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-윤고딕350" panose="02030504000101010101" pitchFamily="18" charset="-127"/>
                      <a:ea typeface="-윤고딕350" panose="02030504000101010101" pitchFamily="18" charset="-127"/>
                    </a:rPr>
                    <a:t>강현우  강혜림  </a:t>
                  </a:r>
                  <a:r>
                    <a:rPr lang="ko-KR" altLang="en-US" sz="1600" spc="300" dirty="0" err="1">
                      <a:ln>
                        <a:solidFill>
                          <a:schemeClr val="accent1">
                            <a:shade val="50000"/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-윤고딕350" panose="02030504000101010101" pitchFamily="18" charset="-127"/>
                      <a:ea typeface="-윤고딕350" panose="02030504000101010101" pitchFamily="18" charset="-127"/>
                    </a:rPr>
                    <a:t>고한슬</a:t>
                  </a:r>
                  <a:endParaRPr lang="ko-KR" altLang="en-US" sz="1600" spc="3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-윤고딕350" panose="02030504000101010101" pitchFamily="18" charset="-127"/>
                    <a:ea typeface="-윤고딕350" panose="02030504000101010101" pitchFamily="18" charset="-127"/>
                  </a:endParaRPr>
                </a:p>
              </p:txBody>
            </p: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xmlns="" id="{AF3940EA-141A-454D-8EC6-A98EF64E8A3B}"/>
                    </a:ext>
                  </a:extLst>
                </p:cNvPr>
                <p:cNvSpPr txBox="1"/>
                <p:nvPr/>
              </p:nvSpPr>
              <p:spPr>
                <a:xfrm>
                  <a:off x="5524901" y="3590978"/>
                  <a:ext cx="303288" cy="369332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/>
                <a:p>
                  <a:pPr algn="ctr"/>
                  <a:r>
                    <a:rPr lang="en-US" altLang="ko-KR" spc="3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-윤고딕350" panose="02030504000101010101" pitchFamily="18" charset="-127"/>
                      <a:ea typeface="-윤고딕350" panose="02030504000101010101" pitchFamily="18" charset="-127"/>
                    </a:rPr>
                    <a:t>.</a:t>
                  </a:r>
                  <a:endParaRPr lang="ko-KR" altLang="en-US" spc="3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-윤고딕350" panose="02030504000101010101" pitchFamily="18" charset="-127"/>
                    <a:ea typeface="-윤고딕350" panose="02030504000101010101" pitchFamily="18" charset="-127"/>
                  </a:endParaRPr>
                </a:p>
              </p:txBody>
            </p:sp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xmlns="" id="{3149F51E-2460-49CA-868A-C7EB70CA8EB1}"/>
                    </a:ext>
                  </a:extLst>
                </p:cNvPr>
                <p:cNvSpPr txBox="1"/>
                <p:nvPr/>
              </p:nvSpPr>
              <p:spPr>
                <a:xfrm>
                  <a:off x="6409552" y="3590978"/>
                  <a:ext cx="303288" cy="369332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/>
                <a:p>
                  <a:pPr algn="ctr"/>
                  <a:r>
                    <a:rPr lang="en-US" altLang="ko-KR" spc="3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-윤고딕350" panose="02030504000101010101" pitchFamily="18" charset="-127"/>
                      <a:ea typeface="-윤고딕350" panose="02030504000101010101" pitchFamily="18" charset="-127"/>
                    </a:rPr>
                    <a:t>.</a:t>
                  </a:r>
                  <a:endParaRPr lang="ko-KR" altLang="en-US" spc="3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-윤고딕350" panose="02030504000101010101" pitchFamily="18" charset="-127"/>
                    <a:ea typeface="-윤고딕350" panose="02030504000101010101" pitchFamily="18" charset="-127"/>
                  </a:endParaRPr>
                </a:p>
              </p:txBody>
            </p:sp>
          </p:grpSp>
          <p:grpSp>
            <p:nvGrpSpPr>
              <p:cNvPr id="15" name="그룹 14"/>
              <p:cNvGrpSpPr/>
              <p:nvPr/>
            </p:nvGrpSpPr>
            <p:grpSpPr>
              <a:xfrm>
                <a:off x="4292062" y="4789098"/>
                <a:ext cx="3579827" cy="416364"/>
                <a:chOff x="4306089" y="3590978"/>
                <a:chExt cx="3579827" cy="416364"/>
              </a:xfrm>
            </p:grpSpPr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xmlns="" id="{A3E8358F-A052-42E8-A58E-DB9807D5D844}"/>
                    </a:ext>
                  </a:extLst>
                </p:cNvPr>
                <p:cNvSpPr txBox="1"/>
                <p:nvPr/>
              </p:nvSpPr>
              <p:spPr>
                <a:xfrm>
                  <a:off x="4306089" y="3668788"/>
                  <a:ext cx="3579827" cy="338554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/>
                <a:p>
                  <a:pPr algn="ctr"/>
                  <a:r>
                    <a:rPr lang="ko-KR" altLang="en-US" sz="1600" spc="300" dirty="0">
                      <a:ln>
                        <a:solidFill>
                          <a:schemeClr val="accent1">
                            <a:shade val="50000"/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-윤고딕350" panose="02030504000101010101" pitchFamily="18" charset="-127"/>
                      <a:ea typeface="-윤고딕350" panose="02030504000101010101" pitchFamily="18" charset="-127"/>
                    </a:rPr>
                    <a:t>김용택  윤원상  조영빈  한진희</a:t>
                  </a:r>
                </a:p>
              </p:txBody>
            </p:sp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xmlns="" id="{AF3940EA-141A-454D-8EC6-A98EF64E8A3B}"/>
                    </a:ext>
                  </a:extLst>
                </p:cNvPr>
                <p:cNvSpPr txBox="1"/>
                <p:nvPr/>
              </p:nvSpPr>
              <p:spPr>
                <a:xfrm>
                  <a:off x="5097435" y="3590978"/>
                  <a:ext cx="303288" cy="369332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/>
                <a:p>
                  <a:pPr algn="ctr"/>
                  <a:r>
                    <a:rPr lang="en-US" altLang="ko-KR" spc="3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-윤고딕350" panose="02030504000101010101" pitchFamily="18" charset="-127"/>
                      <a:ea typeface="-윤고딕350" panose="02030504000101010101" pitchFamily="18" charset="-127"/>
                    </a:rPr>
                    <a:t>.</a:t>
                  </a:r>
                  <a:endParaRPr lang="ko-KR" altLang="en-US" spc="3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-윤고딕350" panose="02030504000101010101" pitchFamily="18" charset="-127"/>
                    <a:ea typeface="-윤고딕350" panose="02030504000101010101" pitchFamily="18" charset="-127"/>
                  </a:endParaRPr>
                </a:p>
              </p:txBody>
            </p:sp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xmlns="" id="{3149F51E-2460-49CA-868A-C7EB70CA8EB1}"/>
                    </a:ext>
                  </a:extLst>
                </p:cNvPr>
                <p:cNvSpPr txBox="1"/>
                <p:nvPr/>
              </p:nvSpPr>
              <p:spPr>
                <a:xfrm>
                  <a:off x="5978852" y="3590978"/>
                  <a:ext cx="303288" cy="369332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/>
                <a:p>
                  <a:pPr algn="ctr"/>
                  <a:r>
                    <a:rPr lang="en-US" altLang="ko-KR" spc="3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-윤고딕350" panose="02030504000101010101" pitchFamily="18" charset="-127"/>
                      <a:ea typeface="-윤고딕350" panose="02030504000101010101" pitchFamily="18" charset="-127"/>
                    </a:rPr>
                    <a:t>.</a:t>
                  </a:r>
                  <a:endParaRPr lang="ko-KR" altLang="en-US" spc="3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-윤고딕350" panose="02030504000101010101" pitchFamily="18" charset="-127"/>
                    <a:ea typeface="-윤고딕350" panose="02030504000101010101" pitchFamily="18" charset="-127"/>
                  </a:endParaRPr>
                </a:p>
              </p:txBody>
            </p:sp>
          </p:grp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xmlns="" id="{3149F51E-2460-49CA-868A-C7EB70CA8EB1}"/>
                  </a:ext>
                </a:extLst>
              </p:cNvPr>
              <p:cNvSpPr txBox="1"/>
              <p:nvPr/>
            </p:nvSpPr>
            <p:spPr>
              <a:xfrm>
                <a:off x="6839570" y="4794366"/>
                <a:ext cx="303288" cy="369332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altLang="ko-KR" spc="3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-윤고딕350" panose="02030504000101010101" pitchFamily="18" charset="-127"/>
                    <a:ea typeface="-윤고딕350" panose="02030504000101010101" pitchFamily="18" charset="-127"/>
                  </a:rPr>
                  <a:t>.</a:t>
                </a:r>
                <a:endParaRPr lang="ko-KR" altLang="en-US" spc="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endParaRPr>
              </a:p>
            </p:txBody>
          </p:sp>
        </p:grpSp>
      </p:grpSp>
      <p:pic>
        <p:nvPicPr>
          <p:cNvPr id="24" name="그림 23">
            <a:extLst>
              <a:ext uri="{FF2B5EF4-FFF2-40B4-BE49-F238E27FC236}">
                <a16:creationId xmlns:a16="http://schemas.microsoft.com/office/drawing/2014/main" xmlns="" id="{209C96B4-9FA7-4A2B-B28F-B3111DCE1F7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97166" y="1763499"/>
            <a:ext cx="1150519" cy="570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0343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49A94559-3FC3-42ED-B6FF-B3269B56F892}"/>
              </a:ext>
            </a:extLst>
          </p:cNvPr>
          <p:cNvSpPr txBox="1"/>
          <p:nvPr/>
        </p:nvSpPr>
        <p:spPr>
          <a:xfrm>
            <a:off x="6915309" y="891536"/>
            <a:ext cx="1960793" cy="620170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▶</a:t>
            </a:r>
            <a:r>
              <a:rPr lang="en-US" altLang="ko-KR" sz="2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 </a:t>
            </a:r>
            <a:r>
              <a:rPr lang="ko-KR" altLang="en-US" sz="2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연구 배경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49A94559-3FC3-42ED-B6FF-B3269B56F892}"/>
              </a:ext>
            </a:extLst>
          </p:cNvPr>
          <p:cNvSpPr txBox="1"/>
          <p:nvPr/>
        </p:nvSpPr>
        <p:spPr>
          <a:xfrm>
            <a:off x="6915309" y="2248885"/>
            <a:ext cx="1960793" cy="620170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▶</a:t>
            </a:r>
            <a:r>
              <a:rPr lang="en-US" altLang="ko-KR" sz="2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 </a:t>
            </a:r>
            <a:r>
              <a:rPr lang="ko-KR" altLang="en-US" sz="2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연구 방법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49A94559-3FC3-42ED-B6FF-B3269B56F892}"/>
              </a:ext>
            </a:extLst>
          </p:cNvPr>
          <p:cNvSpPr txBox="1"/>
          <p:nvPr/>
        </p:nvSpPr>
        <p:spPr>
          <a:xfrm>
            <a:off x="6858402" y="3606234"/>
            <a:ext cx="2416046" cy="620170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▶</a:t>
            </a:r>
            <a:r>
              <a:rPr lang="en-US" altLang="ko-KR" sz="2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 </a:t>
            </a:r>
            <a:r>
              <a:rPr lang="ko-KR" altLang="en-US" sz="2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은행 별 비교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49A94559-3FC3-42ED-B6FF-B3269B56F892}"/>
              </a:ext>
            </a:extLst>
          </p:cNvPr>
          <p:cNvSpPr txBox="1"/>
          <p:nvPr/>
        </p:nvSpPr>
        <p:spPr>
          <a:xfrm>
            <a:off x="6896071" y="5458029"/>
            <a:ext cx="3005951" cy="62017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▶</a:t>
            </a:r>
            <a:r>
              <a:rPr lang="en-US" altLang="ko-KR" sz="2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 </a:t>
            </a:r>
            <a:r>
              <a:rPr lang="ko-KR" altLang="en-US" sz="2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결론 </a:t>
            </a:r>
            <a:r>
              <a:rPr lang="en-US" altLang="ko-KR" sz="2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&amp; </a:t>
            </a:r>
            <a:r>
              <a:rPr lang="ko-KR" altLang="en-US" sz="2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발전방향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49A94559-3FC3-42ED-B6FF-B3269B56F892}"/>
              </a:ext>
            </a:extLst>
          </p:cNvPr>
          <p:cNvSpPr txBox="1"/>
          <p:nvPr/>
        </p:nvSpPr>
        <p:spPr>
          <a:xfrm>
            <a:off x="7396209" y="4160649"/>
            <a:ext cx="2430474" cy="10525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>
              <a:lnSpc>
                <a:spcPct val="130000"/>
              </a:lnSpc>
              <a:buAutoNum type="arabicParenR"/>
            </a:pPr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KB 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국민은행</a:t>
            </a:r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, 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하나은행</a:t>
            </a:r>
            <a:endParaRPr lang="en-US" altLang="ko-KR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-윤고딕350" panose="02030504000101010101" pitchFamily="18" charset="-127"/>
              <a:ea typeface="-윤고딕350" panose="02030504000101010101" pitchFamily="18" charset="-127"/>
            </a:endParaRPr>
          </a:p>
          <a:p>
            <a:pPr marL="228600" indent="-228600">
              <a:lnSpc>
                <a:spcPct val="130000"/>
              </a:lnSpc>
              <a:buAutoNum type="arabicParenR"/>
            </a:pP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우리은행</a:t>
            </a:r>
            <a:endParaRPr lang="en-US" altLang="ko-KR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-윤고딕350" panose="02030504000101010101" pitchFamily="18" charset="-127"/>
              <a:ea typeface="-윤고딕350" panose="02030504000101010101" pitchFamily="18" charset="-127"/>
            </a:endParaRPr>
          </a:p>
          <a:p>
            <a:pPr marL="228600" indent="-228600">
              <a:lnSpc>
                <a:spcPct val="130000"/>
              </a:lnSpc>
              <a:buAutoNum type="arabicParenR"/>
            </a:pP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카카오뱅크</a:t>
            </a:r>
          </a:p>
        </p:txBody>
      </p:sp>
      <p:grpSp>
        <p:nvGrpSpPr>
          <p:cNvPr id="8" name="그룹 7"/>
          <p:cNvGrpSpPr/>
          <p:nvPr/>
        </p:nvGrpSpPr>
        <p:grpSpPr>
          <a:xfrm>
            <a:off x="1732706" y="2343417"/>
            <a:ext cx="3023734" cy="1862048"/>
            <a:chOff x="395178" y="2089855"/>
            <a:chExt cx="3023734" cy="1862048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xmlns="" id="{46D93B24-78B3-4504-B5D3-4DE1FBB865D9}"/>
                </a:ext>
              </a:extLst>
            </p:cNvPr>
            <p:cNvSpPr txBox="1"/>
            <p:nvPr/>
          </p:nvSpPr>
          <p:spPr>
            <a:xfrm>
              <a:off x="1729027" y="3309740"/>
              <a:ext cx="1689885" cy="6421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ko-KR" sz="3200" spc="3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2C2C2C"/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rPr>
                <a:t>INDEX</a:t>
              </a:r>
              <a:endParaRPr lang="ko-KR" altLang="en-US" sz="3200" spc="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C2C2C"/>
                </a:solidFill>
                <a:latin typeface="-윤고딕320" panose="02030504000101010101" pitchFamily="18" charset="-127"/>
                <a:ea typeface="-윤고딕320" panose="02030504000101010101" pitchFamily="18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xmlns="" id="{2903F069-2C2D-4F38-9F95-102A9DA65D56}"/>
                </a:ext>
              </a:extLst>
            </p:cNvPr>
            <p:cNvSpPr txBox="1"/>
            <p:nvPr/>
          </p:nvSpPr>
          <p:spPr>
            <a:xfrm>
              <a:off x="395178" y="2089855"/>
              <a:ext cx="1736373" cy="1862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500" spc="-8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  <a:alpha val="15000"/>
                    </a:schemeClr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rPr>
                <a:t>01</a:t>
              </a:r>
              <a:endParaRPr lang="ko-KR" altLang="en-US" sz="11500" spc="-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15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endParaRPr>
            </a:p>
          </p:txBody>
        </p:sp>
      </p:grpSp>
      <p:sp>
        <p:nvSpPr>
          <p:cNvPr id="31" name="이등변 삼각형 30">
            <a:extLst>
              <a:ext uri="{FF2B5EF4-FFF2-40B4-BE49-F238E27FC236}">
                <a16:creationId xmlns:a16="http://schemas.microsoft.com/office/drawing/2014/main" xmlns="" id="{F5371788-E966-4E14-8B10-03C1A0DE19C6}"/>
              </a:ext>
            </a:extLst>
          </p:cNvPr>
          <p:cNvSpPr/>
          <p:nvPr/>
        </p:nvSpPr>
        <p:spPr>
          <a:xfrm>
            <a:off x="11824884" y="6483246"/>
            <a:ext cx="196707" cy="196707"/>
          </a:xfrm>
          <a:prstGeom prst="triangle">
            <a:avLst>
              <a:gd name="adj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0246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48 0.00625 L -0.00625 0.31158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5" y="152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3" grpId="0"/>
      <p:bldP spid="24" grpId="0"/>
      <p:bldP spid="26" grpId="0"/>
      <p:bldP spid="2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67129" y="58723"/>
            <a:ext cx="3032124" cy="1871647"/>
            <a:chOff x="67129" y="-58723"/>
            <a:chExt cx="3032124" cy="1871647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xmlns="" id="{9A342B08-EA72-4038-AB74-0A83C8305305}"/>
                </a:ext>
              </a:extLst>
            </p:cNvPr>
            <p:cNvSpPr txBox="1"/>
            <p:nvPr/>
          </p:nvSpPr>
          <p:spPr>
            <a:xfrm>
              <a:off x="67129" y="-58723"/>
              <a:ext cx="1636987" cy="1862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500" spc="-8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  <a:alpha val="15000"/>
                    </a:schemeClr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rPr>
                <a:t>01</a:t>
              </a:r>
              <a:endParaRPr lang="ko-KR" altLang="en-US" sz="11500" spc="-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15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xmlns="" id="{416EAF08-A28A-4221-84C5-31B999F76AFB}"/>
                </a:ext>
              </a:extLst>
            </p:cNvPr>
            <p:cNvSpPr txBox="1"/>
            <p:nvPr/>
          </p:nvSpPr>
          <p:spPr>
            <a:xfrm>
              <a:off x="1332423" y="1220454"/>
              <a:ext cx="1766830" cy="5924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ko-KR" altLang="en-US" sz="2500" spc="3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rPr>
                <a:t>연구 배경</a:t>
              </a: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9F8992EE-5E65-40B1-A262-6D8233B0D106}"/>
              </a:ext>
            </a:extLst>
          </p:cNvPr>
          <p:cNvSpPr txBox="1"/>
          <p:nvPr/>
        </p:nvSpPr>
        <p:spPr>
          <a:xfrm>
            <a:off x="2410085" y="2598003"/>
            <a:ext cx="7503977" cy="20928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3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은행권이 꼽은 </a:t>
            </a:r>
            <a:r>
              <a:rPr lang="en-US" altLang="ko-KR" sz="3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2019</a:t>
            </a:r>
            <a:r>
              <a:rPr lang="ko-KR" altLang="en-US" sz="3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년의 경영 전략 키워드</a:t>
            </a:r>
            <a:endParaRPr lang="en-US" altLang="ko-KR" sz="3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 algn="ctr">
              <a:lnSpc>
                <a:spcPct val="130000"/>
              </a:lnSpc>
            </a:pPr>
            <a:endParaRPr lang="en-US" altLang="ko-KR" sz="2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 algn="ctr">
              <a:lnSpc>
                <a:spcPct val="130000"/>
              </a:lnSpc>
            </a:pPr>
            <a:r>
              <a:rPr lang="en-US" altLang="ko-KR" sz="4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4">
                    <a:lumMod val="7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‘</a:t>
            </a:r>
            <a:r>
              <a:rPr lang="ko-KR" altLang="en-US" sz="4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4">
                    <a:lumMod val="7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디지털 혁신</a:t>
            </a:r>
            <a:r>
              <a:rPr lang="en-US" altLang="ko-KR" sz="4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4">
                    <a:lumMod val="7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’ 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xmlns="" id="{9ADFD6B2-7E18-48CF-B30A-D57348D68053}"/>
              </a:ext>
            </a:extLst>
          </p:cNvPr>
          <p:cNvSpPr txBox="1"/>
          <p:nvPr/>
        </p:nvSpPr>
        <p:spPr>
          <a:xfrm>
            <a:off x="4685129" y="5807896"/>
            <a:ext cx="45557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업무</a:t>
            </a:r>
            <a:endParaRPr lang="en-US" altLang="ko-KR" sz="1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 algn="r"/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강도</a:t>
            </a:r>
            <a:endParaRPr lang="en-US" altLang="ko-KR" sz="1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xmlns="" id="{72C2858D-592D-4BF9-98ED-E6F8237FB607}"/>
              </a:ext>
            </a:extLst>
          </p:cNvPr>
          <p:cNvSpPr txBox="1"/>
          <p:nvPr/>
        </p:nvSpPr>
        <p:spPr>
          <a:xfrm>
            <a:off x="4566508" y="619217"/>
            <a:ext cx="57419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미친</a:t>
            </a:r>
            <a:endParaRPr lang="en-US" altLang="ko-KR" sz="1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 algn="r"/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업무량</a:t>
            </a:r>
            <a:endParaRPr lang="en-US" altLang="ko-KR" sz="1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xmlns="" id="{92566418-A504-42F5-AFCE-69C5B6991132}"/>
              </a:ext>
            </a:extLst>
          </p:cNvPr>
          <p:cNvSpPr txBox="1"/>
          <p:nvPr/>
        </p:nvSpPr>
        <p:spPr>
          <a:xfrm>
            <a:off x="4555286" y="3213557"/>
            <a:ext cx="58541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라이프</a:t>
            </a:r>
            <a:endParaRPr lang="en-US" altLang="ko-KR" sz="1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 algn="r"/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밸런스</a:t>
            </a:r>
            <a:endParaRPr lang="en-US" altLang="ko-KR" sz="1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5286" y="726953"/>
            <a:ext cx="7391400" cy="134302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21" y="5387606"/>
            <a:ext cx="6307792" cy="127146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9680" y="4803027"/>
            <a:ext cx="6076695" cy="167584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7383" y="3612402"/>
            <a:ext cx="3796909" cy="119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967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extBox 57">
            <a:extLst>
              <a:ext uri="{FF2B5EF4-FFF2-40B4-BE49-F238E27FC236}">
                <a16:creationId xmlns:a16="http://schemas.microsoft.com/office/drawing/2014/main" xmlns="" id="{72C2858D-592D-4BF9-98ED-E6F8237FB607}"/>
              </a:ext>
            </a:extLst>
          </p:cNvPr>
          <p:cNvSpPr txBox="1"/>
          <p:nvPr/>
        </p:nvSpPr>
        <p:spPr>
          <a:xfrm>
            <a:off x="4566508" y="619217"/>
            <a:ext cx="57419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미친</a:t>
            </a:r>
            <a:endParaRPr lang="en-US" altLang="ko-KR" sz="1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 algn="r"/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업무량</a:t>
            </a:r>
            <a:endParaRPr lang="en-US" altLang="ko-KR" sz="1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xmlns="" id="{13E61DBD-5927-4193-AD23-9A8CEA64A502}"/>
              </a:ext>
            </a:extLst>
          </p:cNvPr>
          <p:cNvSpPr txBox="1"/>
          <p:nvPr/>
        </p:nvSpPr>
        <p:spPr>
          <a:xfrm>
            <a:off x="4555285" y="1916387"/>
            <a:ext cx="58541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워킹</a:t>
            </a:r>
            <a:endParaRPr lang="en-US" altLang="ko-KR" sz="1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 algn="r"/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밸런스</a:t>
            </a:r>
            <a:endParaRPr lang="en-US" altLang="ko-KR" sz="1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xmlns="" id="{92566418-A504-42F5-AFCE-69C5B6991132}"/>
              </a:ext>
            </a:extLst>
          </p:cNvPr>
          <p:cNvSpPr txBox="1"/>
          <p:nvPr/>
        </p:nvSpPr>
        <p:spPr>
          <a:xfrm>
            <a:off x="4555286" y="3213557"/>
            <a:ext cx="58541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라이프</a:t>
            </a:r>
            <a:endParaRPr lang="en-US" altLang="ko-KR" sz="1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 algn="r"/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밸런스</a:t>
            </a:r>
            <a:endParaRPr lang="en-US" altLang="ko-KR" sz="1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67129" y="58723"/>
            <a:ext cx="3032124" cy="1871647"/>
            <a:chOff x="67129" y="-58723"/>
            <a:chExt cx="3032124" cy="1871647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xmlns="" id="{9A342B08-EA72-4038-AB74-0A83C8305305}"/>
                </a:ext>
              </a:extLst>
            </p:cNvPr>
            <p:cNvSpPr txBox="1"/>
            <p:nvPr/>
          </p:nvSpPr>
          <p:spPr>
            <a:xfrm>
              <a:off x="67129" y="-58723"/>
              <a:ext cx="1636987" cy="1862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500" spc="-8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  <a:alpha val="15000"/>
                    </a:schemeClr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rPr>
                <a:t>01</a:t>
              </a:r>
              <a:endParaRPr lang="ko-KR" altLang="en-US" sz="11500" spc="-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15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xmlns="" id="{416EAF08-A28A-4221-84C5-31B999F76AFB}"/>
                </a:ext>
              </a:extLst>
            </p:cNvPr>
            <p:cNvSpPr txBox="1"/>
            <p:nvPr/>
          </p:nvSpPr>
          <p:spPr>
            <a:xfrm>
              <a:off x="1332423" y="1220454"/>
              <a:ext cx="1766830" cy="5924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ko-KR" altLang="en-US" sz="2500" spc="3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rPr>
                <a:t>연구 배경</a:t>
              </a: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9F8992EE-5E65-40B1-A262-6D8233B0D106}"/>
              </a:ext>
            </a:extLst>
          </p:cNvPr>
          <p:cNvSpPr txBox="1"/>
          <p:nvPr/>
        </p:nvSpPr>
        <p:spPr>
          <a:xfrm>
            <a:off x="414248" y="2347274"/>
            <a:ext cx="5295039" cy="14126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: </a:t>
            </a:r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고객이 금융시장에 쉽게 접근할 수 있도록 도와주는</a:t>
            </a:r>
            <a:endParaRPr lang="en-US" altLang="ko-KR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 algn="ctr">
              <a:lnSpc>
                <a:spcPct val="130000"/>
              </a:lnSpc>
            </a:pPr>
            <a:endParaRPr lang="en-US" altLang="ko-KR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 algn="ctr">
              <a:lnSpc>
                <a:spcPct val="130000"/>
              </a:lnSpc>
            </a:pPr>
            <a:r>
              <a:rPr lang="en-US" altLang="ko-KR" sz="3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4">
                    <a:lumMod val="7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‘</a:t>
            </a:r>
            <a:r>
              <a:rPr lang="ko-KR" altLang="en-US" sz="32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4">
                    <a:lumMod val="7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모바일</a:t>
            </a:r>
            <a:r>
              <a:rPr lang="ko-KR" altLang="en-US" sz="3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4">
                    <a:lumMod val="7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r>
              <a:rPr lang="ko-KR" altLang="en-US" sz="32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4">
                    <a:lumMod val="7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뱅킹</a:t>
            </a:r>
            <a:r>
              <a:rPr lang="ko-KR" altLang="en-US" sz="3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4">
                    <a:lumMod val="7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r>
              <a:rPr lang="ko-KR" altLang="en-US" sz="32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4">
                    <a:lumMod val="7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앱</a:t>
            </a:r>
            <a:r>
              <a:rPr lang="en-US" altLang="ko-KR" sz="2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4">
                    <a:lumMod val="7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’</a:t>
            </a:r>
          </a:p>
        </p:txBody>
      </p:sp>
      <p:sp>
        <p:nvSpPr>
          <p:cNvPr id="32" name="이등변 삼각형 31">
            <a:extLst>
              <a:ext uri="{FF2B5EF4-FFF2-40B4-BE49-F238E27FC236}">
                <a16:creationId xmlns:a16="http://schemas.microsoft.com/office/drawing/2014/main" xmlns="" id="{F5371788-E966-4E14-8B10-03C1A0DE19C6}"/>
              </a:ext>
            </a:extLst>
          </p:cNvPr>
          <p:cNvSpPr/>
          <p:nvPr/>
        </p:nvSpPr>
        <p:spPr>
          <a:xfrm>
            <a:off x="11824884" y="6483246"/>
            <a:ext cx="196707" cy="196707"/>
          </a:xfrm>
          <a:prstGeom prst="triangle">
            <a:avLst>
              <a:gd name="adj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xmlns="" id="{E7658493-F033-4AE2-9FB1-6F6405133F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64" t="5728" r="2085"/>
          <a:stretch/>
        </p:blipFill>
        <p:spPr>
          <a:xfrm>
            <a:off x="5942518" y="-67352"/>
            <a:ext cx="6249482" cy="7119326"/>
          </a:xfrm>
          <a:prstGeom prst="rect">
            <a:avLst/>
          </a:prstGeom>
        </p:spPr>
      </p:pic>
      <p:grpSp>
        <p:nvGrpSpPr>
          <p:cNvPr id="22" name="그룹 21"/>
          <p:cNvGrpSpPr/>
          <p:nvPr/>
        </p:nvGrpSpPr>
        <p:grpSpPr>
          <a:xfrm>
            <a:off x="1826173" y="5330437"/>
            <a:ext cx="2058588" cy="813806"/>
            <a:chOff x="917441" y="5200363"/>
            <a:chExt cx="2058588" cy="813806"/>
          </a:xfrm>
        </p:grpSpPr>
        <p:sp>
          <p:nvSpPr>
            <p:cNvPr id="24" name="사각형: 둥근 모서리 7">
              <a:extLst>
                <a:ext uri="{FF2B5EF4-FFF2-40B4-BE49-F238E27FC236}">
                  <a16:creationId xmlns:a16="http://schemas.microsoft.com/office/drawing/2014/main" xmlns="" id="{12D4E63D-5B2C-4730-A119-DBF73A6F2608}"/>
                </a:ext>
              </a:extLst>
            </p:cNvPr>
            <p:cNvSpPr/>
            <p:nvPr/>
          </p:nvSpPr>
          <p:spPr>
            <a:xfrm>
              <a:off x="917441" y="5200363"/>
              <a:ext cx="2058588" cy="380807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xmlns="" id="{926951E1-352F-4D90-A4EF-272DE918593C}"/>
                </a:ext>
              </a:extLst>
            </p:cNvPr>
            <p:cNvGrpSpPr/>
            <p:nvPr/>
          </p:nvGrpSpPr>
          <p:grpSpPr>
            <a:xfrm>
              <a:off x="1046405" y="5239231"/>
              <a:ext cx="1799918" cy="281359"/>
              <a:chOff x="628416" y="2575753"/>
              <a:chExt cx="1799918" cy="281359"/>
            </a:xfrm>
          </p:grpSpPr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xmlns="" id="{3BDCB3E9-C62A-401F-AFFA-BEA557DBC7F0}"/>
                  </a:ext>
                </a:extLst>
              </p:cNvPr>
              <p:cNvSpPr txBox="1"/>
              <p:nvPr/>
            </p:nvSpPr>
            <p:spPr>
              <a:xfrm>
                <a:off x="628416" y="2575753"/>
                <a:ext cx="1693092" cy="2813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130000"/>
                  </a:lnSpc>
                </a:pPr>
                <a:r>
                  <a:rPr lang="ko-KR" altLang="en-US" sz="1100" spc="15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그래프 확인해보세요</a:t>
                </a:r>
                <a:endParaRPr lang="en-US" altLang="ko-KR" sz="1100" spc="1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endParaRPr>
              </a:p>
            </p:txBody>
          </p:sp>
          <p:cxnSp>
            <p:nvCxnSpPr>
              <p:cNvPr id="35" name="직선 화살표 연결선 34">
                <a:extLst>
                  <a:ext uri="{FF2B5EF4-FFF2-40B4-BE49-F238E27FC236}">
                    <a16:creationId xmlns:a16="http://schemas.microsoft.com/office/drawing/2014/main" xmlns="" id="{21BC38DB-DC6C-43ED-8780-B1CE93CC9686}"/>
                  </a:ext>
                </a:extLst>
              </p:cNvPr>
              <p:cNvCxnSpPr/>
              <p:nvPr/>
            </p:nvCxnSpPr>
            <p:spPr>
              <a:xfrm>
                <a:off x="2272616" y="2741772"/>
                <a:ext cx="155718" cy="0"/>
              </a:xfrm>
              <a:prstGeom prst="straightConnector1">
                <a:avLst/>
              </a:prstGeom>
              <a:ln w="15875">
                <a:solidFill>
                  <a:schemeClr val="tx1">
                    <a:lumMod val="85000"/>
                    <a:lumOff val="15000"/>
                  </a:schemeClr>
                </a:solidFill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그룹 25"/>
            <p:cNvGrpSpPr/>
            <p:nvPr/>
          </p:nvGrpSpPr>
          <p:grpSpPr>
            <a:xfrm>
              <a:off x="992942" y="5724155"/>
              <a:ext cx="886440" cy="281359"/>
              <a:chOff x="1085571" y="3605181"/>
              <a:chExt cx="886440" cy="281359"/>
            </a:xfrm>
          </p:grpSpPr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xmlns="" id="{AE273065-97F6-4954-9369-FCC9627417B2}"/>
                  </a:ext>
                </a:extLst>
              </p:cNvPr>
              <p:cNvSpPr/>
              <p:nvPr/>
            </p:nvSpPr>
            <p:spPr>
              <a:xfrm>
                <a:off x="1085571" y="3699258"/>
                <a:ext cx="247282" cy="111031"/>
              </a:xfrm>
              <a:prstGeom prst="rect">
                <a:avLst/>
              </a:prstGeom>
              <a:solidFill>
                <a:srgbClr val="5AA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xmlns="" id="{D5A68436-E885-40AF-B98E-FC8CA5FF150D}"/>
                  </a:ext>
                </a:extLst>
              </p:cNvPr>
              <p:cNvSpPr txBox="1"/>
              <p:nvPr/>
            </p:nvSpPr>
            <p:spPr>
              <a:xfrm>
                <a:off x="1312856" y="3605181"/>
                <a:ext cx="659155" cy="2813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130000"/>
                  </a:lnSpc>
                </a:pPr>
                <a:r>
                  <a:rPr lang="en-US" altLang="ko-KR" sz="11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595959"/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2017</a:t>
                </a:r>
                <a:r>
                  <a:rPr lang="ko-KR" altLang="en-US" sz="11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595959"/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년</a:t>
                </a:r>
                <a:endParaRPr lang="en-US" altLang="ko-KR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endParaRPr>
              </a:p>
            </p:txBody>
          </p:sp>
        </p:grpSp>
        <p:grpSp>
          <p:nvGrpSpPr>
            <p:cNvPr id="27" name="그룹 26"/>
            <p:cNvGrpSpPr/>
            <p:nvPr/>
          </p:nvGrpSpPr>
          <p:grpSpPr>
            <a:xfrm>
              <a:off x="2062649" y="5732810"/>
              <a:ext cx="913380" cy="281359"/>
              <a:chOff x="2147904" y="3605181"/>
              <a:chExt cx="913380" cy="281359"/>
            </a:xfrm>
          </p:grpSpPr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xmlns="" id="{9A234480-97DC-474A-A9CD-11666A6D75A5}"/>
                  </a:ext>
                </a:extLst>
              </p:cNvPr>
              <p:cNvSpPr/>
              <p:nvPr/>
            </p:nvSpPr>
            <p:spPr>
              <a:xfrm>
                <a:off x="2147904" y="3699001"/>
                <a:ext cx="247363" cy="111031"/>
              </a:xfrm>
              <a:prstGeom prst="rect">
                <a:avLst/>
              </a:prstGeom>
              <a:solidFill>
                <a:srgbClr val="EFFF57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xmlns="" id="{D5A68436-E885-40AF-B98E-FC8CA5FF150D}"/>
                  </a:ext>
                </a:extLst>
              </p:cNvPr>
              <p:cNvSpPr txBox="1"/>
              <p:nvPr/>
            </p:nvSpPr>
            <p:spPr>
              <a:xfrm>
                <a:off x="2402129" y="3605181"/>
                <a:ext cx="659155" cy="2813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130000"/>
                  </a:lnSpc>
                </a:pPr>
                <a:r>
                  <a:rPr lang="en-US" altLang="ko-KR" sz="11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595959"/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2018</a:t>
                </a:r>
                <a:r>
                  <a:rPr lang="ko-KR" altLang="en-US" sz="11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595959"/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년</a:t>
                </a:r>
                <a:endParaRPr lang="en-US" altLang="ko-KR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943767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extBox 57">
            <a:extLst>
              <a:ext uri="{FF2B5EF4-FFF2-40B4-BE49-F238E27FC236}">
                <a16:creationId xmlns:a16="http://schemas.microsoft.com/office/drawing/2014/main" xmlns="" id="{72C2858D-592D-4BF9-98ED-E6F8237FB607}"/>
              </a:ext>
            </a:extLst>
          </p:cNvPr>
          <p:cNvSpPr txBox="1"/>
          <p:nvPr/>
        </p:nvSpPr>
        <p:spPr>
          <a:xfrm>
            <a:off x="4566508" y="619217"/>
            <a:ext cx="57419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미친</a:t>
            </a:r>
            <a:endParaRPr lang="en-US" altLang="ko-KR" sz="1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 algn="r"/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업무량</a:t>
            </a:r>
            <a:endParaRPr lang="en-US" altLang="ko-KR" sz="1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xmlns="" id="{13E61DBD-5927-4193-AD23-9A8CEA64A502}"/>
              </a:ext>
            </a:extLst>
          </p:cNvPr>
          <p:cNvSpPr txBox="1"/>
          <p:nvPr/>
        </p:nvSpPr>
        <p:spPr>
          <a:xfrm>
            <a:off x="4555285" y="1916387"/>
            <a:ext cx="58541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워킹</a:t>
            </a:r>
            <a:endParaRPr lang="en-US" altLang="ko-KR" sz="1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 algn="r"/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밸런스</a:t>
            </a:r>
            <a:endParaRPr lang="en-US" altLang="ko-KR" sz="1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xmlns="" id="{92566418-A504-42F5-AFCE-69C5B6991132}"/>
              </a:ext>
            </a:extLst>
          </p:cNvPr>
          <p:cNvSpPr txBox="1"/>
          <p:nvPr/>
        </p:nvSpPr>
        <p:spPr>
          <a:xfrm>
            <a:off x="4555286" y="3213557"/>
            <a:ext cx="58541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라이프</a:t>
            </a:r>
            <a:endParaRPr lang="en-US" altLang="ko-KR" sz="1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 algn="r"/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밸런스</a:t>
            </a:r>
            <a:endParaRPr lang="en-US" altLang="ko-KR" sz="1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67129" y="58723"/>
            <a:ext cx="3032124" cy="1871647"/>
            <a:chOff x="67129" y="-58723"/>
            <a:chExt cx="3032124" cy="1871647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xmlns="" id="{9A342B08-EA72-4038-AB74-0A83C8305305}"/>
                </a:ext>
              </a:extLst>
            </p:cNvPr>
            <p:cNvSpPr txBox="1"/>
            <p:nvPr/>
          </p:nvSpPr>
          <p:spPr>
            <a:xfrm>
              <a:off x="67129" y="-58723"/>
              <a:ext cx="1636987" cy="1862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500" spc="-8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  <a:alpha val="15000"/>
                    </a:schemeClr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rPr>
                <a:t>01</a:t>
              </a:r>
              <a:endParaRPr lang="ko-KR" altLang="en-US" sz="11500" spc="-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15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xmlns="" id="{416EAF08-A28A-4221-84C5-31B999F76AFB}"/>
                </a:ext>
              </a:extLst>
            </p:cNvPr>
            <p:cNvSpPr txBox="1"/>
            <p:nvPr/>
          </p:nvSpPr>
          <p:spPr>
            <a:xfrm>
              <a:off x="1332423" y="1220454"/>
              <a:ext cx="1766830" cy="5924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ko-KR" altLang="en-US" sz="2500" spc="3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rPr>
                <a:t>연구 배경</a:t>
              </a:r>
            </a:p>
          </p:txBody>
        </p:sp>
      </p:grpSp>
      <p:sp>
        <p:nvSpPr>
          <p:cNvPr id="32" name="이등변 삼각형 31">
            <a:extLst>
              <a:ext uri="{FF2B5EF4-FFF2-40B4-BE49-F238E27FC236}">
                <a16:creationId xmlns:a16="http://schemas.microsoft.com/office/drawing/2014/main" xmlns="" id="{F5371788-E966-4E14-8B10-03C1A0DE19C6}"/>
              </a:ext>
            </a:extLst>
          </p:cNvPr>
          <p:cNvSpPr/>
          <p:nvPr/>
        </p:nvSpPr>
        <p:spPr>
          <a:xfrm>
            <a:off x="11824884" y="6483246"/>
            <a:ext cx="196707" cy="196707"/>
          </a:xfrm>
          <a:prstGeom prst="triangle">
            <a:avLst>
              <a:gd name="adj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5852" y="395790"/>
            <a:ext cx="6169032" cy="477960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996545" y="5334002"/>
            <a:ext cx="4087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&lt;</a:t>
            </a:r>
            <a:r>
              <a:rPr lang="ko-KR" altLang="en-US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우리은행 </a:t>
            </a:r>
            <a:r>
              <a:rPr lang="ko-KR" altLang="en-US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원터치뱅킹</a:t>
            </a:r>
            <a:r>
              <a:rPr lang="ko-KR" altLang="en-US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리뷰</a:t>
            </a:r>
            <a:r>
              <a:rPr lang="en-US" altLang="ko-KR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&gt;</a:t>
            </a:r>
            <a:endParaRPr lang="ko-KR" altLang="en-US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6306829" y="2023187"/>
            <a:ext cx="631271" cy="1618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6292972" y="554605"/>
            <a:ext cx="631271" cy="1618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6320682" y="3131556"/>
            <a:ext cx="631271" cy="1618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6292972" y="4101377"/>
            <a:ext cx="631271" cy="1618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034" y="2544607"/>
            <a:ext cx="4730822" cy="3275403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724899" y="6113914"/>
            <a:ext cx="4087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&lt;</a:t>
            </a:r>
            <a:r>
              <a:rPr lang="ko-KR" altLang="en-US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신한은행</a:t>
            </a:r>
            <a:r>
              <a:rPr lang="ko-KR" altLang="en-US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r>
              <a:rPr lang="en-US" altLang="ko-KR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sol</a:t>
            </a:r>
            <a:r>
              <a:rPr lang="ko-KR" altLang="en-US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리뷰</a:t>
            </a:r>
            <a:r>
              <a:rPr lang="en-US" altLang="ko-KR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&gt;</a:t>
            </a:r>
            <a:endParaRPr lang="ko-KR" altLang="en-US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902966" y="2969691"/>
            <a:ext cx="573883" cy="1618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889109" y="4091911"/>
            <a:ext cx="573883" cy="1618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15698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1277" y="1166810"/>
            <a:ext cx="2752725" cy="30003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00888" y="4682836"/>
            <a:ext cx="114300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각 리뷰의 </a:t>
            </a:r>
            <a:r>
              <a:rPr lang="en-US" altLang="ko-KR" sz="28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‘</a:t>
            </a:r>
            <a:r>
              <a:rPr lang="ko-KR" altLang="en-US" sz="3600" dirty="0">
                <a:solidFill>
                  <a:srgbClr val="00B05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텍스트 </a:t>
            </a:r>
            <a:r>
              <a:rPr lang="ko-KR" altLang="en-US" sz="3600" dirty="0" err="1">
                <a:solidFill>
                  <a:srgbClr val="00B05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마이닝</a:t>
            </a:r>
            <a:r>
              <a:rPr lang="en-US" altLang="ko-KR" sz="28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＇</a:t>
            </a:r>
            <a:r>
              <a:rPr lang="ko-KR" altLang="en-US" sz="28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을 통해서</a:t>
            </a:r>
            <a:r>
              <a:rPr lang="en-US" altLang="ko-KR" sz="28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</a:p>
          <a:p>
            <a:pPr algn="ctr"/>
            <a:endParaRPr lang="en-US" altLang="ko-KR" sz="28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 algn="ctr"/>
            <a:r>
              <a:rPr lang="ko-KR" altLang="en-US" sz="28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은행 </a:t>
            </a:r>
            <a:r>
              <a:rPr lang="ko-KR" altLang="en-US" sz="2800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어플을</a:t>
            </a:r>
            <a:r>
              <a:rPr lang="ko-KR" altLang="en-US" sz="28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개선하여 은행 별 </a:t>
            </a:r>
            <a:r>
              <a:rPr lang="ko-KR" altLang="en-US" sz="3600" dirty="0">
                <a:solidFill>
                  <a:srgbClr val="FF000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디지털 경쟁력</a:t>
            </a:r>
            <a:r>
              <a:rPr lang="ko-KR" altLang="en-US" sz="28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을 강화하고자 합니다</a:t>
            </a:r>
            <a:r>
              <a:rPr lang="en-US" altLang="ko-KR" sz="28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</a:t>
            </a:r>
            <a:endParaRPr lang="ko-KR" altLang="en-US" sz="28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67129" y="58723"/>
            <a:ext cx="3032124" cy="1871647"/>
            <a:chOff x="67129" y="-58723"/>
            <a:chExt cx="3032124" cy="1871647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xmlns="" id="{9A342B08-EA72-4038-AB74-0A83C8305305}"/>
                </a:ext>
              </a:extLst>
            </p:cNvPr>
            <p:cNvSpPr txBox="1"/>
            <p:nvPr/>
          </p:nvSpPr>
          <p:spPr>
            <a:xfrm>
              <a:off x="67129" y="-58723"/>
              <a:ext cx="1636987" cy="1862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500" spc="-8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  <a:alpha val="15000"/>
                    </a:schemeClr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rPr>
                <a:t>01</a:t>
              </a:r>
              <a:endParaRPr lang="ko-KR" altLang="en-US" sz="11500" spc="-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15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xmlns="" id="{416EAF08-A28A-4221-84C5-31B999F76AFB}"/>
                </a:ext>
              </a:extLst>
            </p:cNvPr>
            <p:cNvSpPr txBox="1"/>
            <p:nvPr/>
          </p:nvSpPr>
          <p:spPr>
            <a:xfrm>
              <a:off x="1332423" y="1220454"/>
              <a:ext cx="1766830" cy="5924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ko-KR" altLang="en-US" sz="2500" spc="3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rPr>
                <a:t>연구 배경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483183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49A94559-3FC3-42ED-B6FF-B3269B56F892}"/>
              </a:ext>
            </a:extLst>
          </p:cNvPr>
          <p:cNvSpPr txBox="1"/>
          <p:nvPr/>
        </p:nvSpPr>
        <p:spPr>
          <a:xfrm>
            <a:off x="6915309" y="891536"/>
            <a:ext cx="1960793" cy="620170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▶</a:t>
            </a:r>
            <a:r>
              <a:rPr lang="en-US" altLang="ko-KR" sz="2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 </a:t>
            </a:r>
            <a:r>
              <a:rPr lang="ko-KR" altLang="en-US" sz="2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연구 배경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49A94559-3FC3-42ED-B6FF-B3269B56F892}"/>
              </a:ext>
            </a:extLst>
          </p:cNvPr>
          <p:cNvSpPr txBox="1"/>
          <p:nvPr/>
        </p:nvSpPr>
        <p:spPr>
          <a:xfrm>
            <a:off x="6915309" y="2248885"/>
            <a:ext cx="1960793" cy="620170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▶</a:t>
            </a:r>
            <a:r>
              <a:rPr lang="en-US" altLang="ko-KR" sz="2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 </a:t>
            </a:r>
            <a:r>
              <a:rPr lang="ko-KR" altLang="en-US" sz="2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연구 방법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49A94559-3FC3-42ED-B6FF-B3269B56F892}"/>
              </a:ext>
            </a:extLst>
          </p:cNvPr>
          <p:cNvSpPr txBox="1"/>
          <p:nvPr/>
        </p:nvSpPr>
        <p:spPr>
          <a:xfrm>
            <a:off x="6858402" y="3606234"/>
            <a:ext cx="2416046" cy="620170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▶</a:t>
            </a:r>
            <a:r>
              <a:rPr lang="en-US" altLang="ko-KR" sz="2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 </a:t>
            </a:r>
            <a:r>
              <a:rPr lang="ko-KR" altLang="en-US" sz="2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은행 별 비교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49A94559-3FC3-42ED-B6FF-B3269B56F892}"/>
              </a:ext>
            </a:extLst>
          </p:cNvPr>
          <p:cNvSpPr txBox="1"/>
          <p:nvPr/>
        </p:nvSpPr>
        <p:spPr>
          <a:xfrm>
            <a:off x="6896071" y="5458029"/>
            <a:ext cx="3005951" cy="62017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▶</a:t>
            </a:r>
            <a:r>
              <a:rPr lang="en-US" altLang="ko-KR" sz="2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 </a:t>
            </a:r>
            <a:r>
              <a:rPr lang="ko-KR" altLang="en-US" sz="2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결론 </a:t>
            </a:r>
            <a:r>
              <a:rPr lang="en-US" altLang="ko-KR" sz="2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&amp; </a:t>
            </a:r>
            <a:r>
              <a:rPr lang="ko-KR" altLang="en-US" sz="2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발전방향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49A94559-3FC3-42ED-B6FF-B3269B56F892}"/>
              </a:ext>
            </a:extLst>
          </p:cNvPr>
          <p:cNvSpPr txBox="1"/>
          <p:nvPr/>
        </p:nvSpPr>
        <p:spPr>
          <a:xfrm>
            <a:off x="7396209" y="4160649"/>
            <a:ext cx="2430474" cy="10525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>
              <a:lnSpc>
                <a:spcPct val="130000"/>
              </a:lnSpc>
              <a:buAutoNum type="arabicParenR"/>
            </a:pPr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KB 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국민은행</a:t>
            </a:r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, 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하나은행</a:t>
            </a:r>
            <a:endParaRPr lang="en-US" altLang="ko-KR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-윤고딕350" panose="02030504000101010101" pitchFamily="18" charset="-127"/>
              <a:ea typeface="-윤고딕350" panose="02030504000101010101" pitchFamily="18" charset="-127"/>
            </a:endParaRPr>
          </a:p>
          <a:p>
            <a:pPr marL="228600" indent="-228600">
              <a:lnSpc>
                <a:spcPct val="130000"/>
              </a:lnSpc>
              <a:buAutoNum type="arabicParenR"/>
            </a:pP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우리은행</a:t>
            </a:r>
            <a:endParaRPr lang="en-US" altLang="ko-KR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-윤고딕350" panose="02030504000101010101" pitchFamily="18" charset="-127"/>
              <a:ea typeface="-윤고딕350" panose="02030504000101010101" pitchFamily="18" charset="-127"/>
            </a:endParaRPr>
          </a:p>
          <a:p>
            <a:pPr marL="228600" indent="-228600">
              <a:lnSpc>
                <a:spcPct val="130000"/>
              </a:lnSpc>
              <a:buAutoNum type="arabicParenR"/>
            </a:pP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카카오뱅크</a:t>
            </a:r>
          </a:p>
        </p:txBody>
      </p:sp>
      <p:grpSp>
        <p:nvGrpSpPr>
          <p:cNvPr id="8" name="그룹 7"/>
          <p:cNvGrpSpPr/>
          <p:nvPr/>
        </p:nvGrpSpPr>
        <p:grpSpPr>
          <a:xfrm>
            <a:off x="1732706" y="2343417"/>
            <a:ext cx="3023734" cy="1862048"/>
            <a:chOff x="395178" y="2089855"/>
            <a:chExt cx="3023734" cy="1862048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xmlns="" id="{46D93B24-78B3-4504-B5D3-4DE1FBB865D9}"/>
                </a:ext>
              </a:extLst>
            </p:cNvPr>
            <p:cNvSpPr txBox="1"/>
            <p:nvPr/>
          </p:nvSpPr>
          <p:spPr>
            <a:xfrm>
              <a:off x="1729027" y="3309740"/>
              <a:ext cx="1689885" cy="6421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ko-KR" sz="3200" spc="3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2C2C2C"/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rPr>
                <a:t>INDEX</a:t>
              </a:r>
              <a:endParaRPr lang="ko-KR" altLang="en-US" sz="3200" spc="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C2C2C"/>
                </a:solidFill>
                <a:latin typeface="-윤고딕320" panose="02030504000101010101" pitchFamily="18" charset="-127"/>
                <a:ea typeface="-윤고딕320" panose="02030504000101010101" pitchFamily="18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xmlns="" id="{2903F069-2C2D-4F38-9F95-102A9DA65D56}"/>
                </a:ext>
              </a:extLst>
            </p:cNvPr>
            <p:cNvSpPr txBox="1"/>
            <p:nvPr/>
          </p:nvSpPr>
          <p:spPr>
            <a:xfrm>
              <a:off x="395178" y="2089855"/>
              <a:ext cx="1636987" cy="1862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500" spc="-8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  <a:alpha val="15000"/>
                    </a:schemeClr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rPr>
                <a:t>02</a:t>
              </a:r>
              <a:endParaRPr lang="ko-KR" altLang="en-US" sz="11500" spc="-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15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endParaRPr>
            </a:p>
          </p:txBody>
        </p:sp>
      </p:grpSp>
      <p:sp>
        <p:nvSpPr>
          <p:cNvPr id="31" name="이등변 삼각형 30">
            <a:extLst>
              <a:ext uri="{FF2B5EF4-FFF2-40B4-BE49-F238E27FC236}">
                <a16:creationId xmlns:a16="http://schemas.microsoft.com/office/drawing/2014/main" xmlns="" id="{F5371788-E966-4E14-8B10-03C1A0DE19C6}"/>
              </a:ext>
            </a:extLst>
          </p:cNvPr>
          <p:cNvSpPr/>
          <p:nvPr/>
        </p:nvSpPr>
        <p:spPr>
          <a:xfrm>
            <a:off x="11824884" y="6483246"/>
            <a:ext cx="196707" cy="196707"/>
          </a:xfrm>
          <a:prstGeom prst="triangle">
            <a:avLst>
              <a:gd name="adj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6169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0157 0.13727 " pathEditMode="relative" ptsTypes="AA">
                                      <p:cBhvr>
                                        <p:cTn id="1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3" grpId="0"/>
      <p:bldP spid="24" grpId="0"/>
      <p:bldP spid="26" grpId="0"/>
      <p:bldP spid="2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extBox 57">
            <a:extLst>
              <a:ext uri="{FF2B5EF4-FFF2-40B4-BE49-F238E27FC236}">
                <a16:creationId xmlns:a16="http://schemas.microsoft.com/office/drawing/2014/main" xmlns="" id="{72C2858D-592D-4BF9-98ED-E6F8237FB607}"/>
              </a:ext>
            </a:extLst>
          </p:cNvPr>
          <p:cNvSpPr txBox="1"/>
          <p:nvPr/>
        </p:nvSpPr>
        <p:spPr>
          <a:xfrm>
            <a:off x="4566508" y="619217"/>
            <a:ext cx="57419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미친</a:t>
            </a:r>
            <a:endParaRPr lang="en-US" altLang="ko-KR" sz="1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 algn="r"/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업무량</a:t>
            </a:r>
            <a:endParaRPr lang="en-US" altLang="ko-KR" sz="1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xmlns="" id="{13E61DBD-5927-4193-AD23-9A8CEA64A502}"/>
              </a:ext>
            </a:extLst>
          </p:cNvPr>
          <p:cNvSpPr txBox="1"/>
          <p:nvPr/>
        </p:nvSpPr>
        <p:spPr>
          <a:xfrm>
            <a:off x="4585743" y="1916387"/>
            <a:ext cx="554960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워킹</a:t>
            </a:r>
            <a:endParaRPr lang="en-US" altLang="ko-KR" sz="10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 algn="r"/>
            <a:r>
              <a:rPr lang="ko-KR" altLang="en-US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밸런스</a:t>
            </a:r>
            <a:endParaRPr lang="en-US" altLang="ko-KR" sz="10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32" name="이등변 삼각형 31">
            <a:extLst>
              <a:ext uri="{FF2B5EF4-FFF2-40B4-BE49-F238E27FC236}">
                <a16:creationId xmlns:a16="http://schemas.microsoft.com/office/drawing/2014/main" xmlns="" id="{F5371788-E966-4E14-8B10-03C1A0DE19C6}"/>
              </a:ext>
            </a:extLst>
          </p:cNvPr>
          <p:cNvSpPr/>
          <p:nvPr/>
        </p:nvSpPr>
        <p:spPr>
          <a:xfrm>
            <a:off x="11824884" y="6483246"/>
            <a:ext cx="196707" cy="196707"/>
          </a:xfrm>
          <a:prstGeom prst="triangle">
            <a:avLst>
              <a:gd name="adj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-142867" y="1986480"/>
            <a:ext cx="12239976" cy="2968460"/>
            <a:chOff x="-47976" y="1581038"/>
            <a:chExt cx="12239976" cy="2968460"/>
          </a:xfrm>
        </p:grpSpPr>
        <p:sp>
          <p:nvSpPr>
            <p:cNvPr id="13" name="object 3"/>
            <p:cNvSpPr txBox="1"/>
            <p:nvPr/>
          </p:nvSpPr>
          <p:spPr>
            <a:xfrm>
              <a:off x="3516022" y="1581038"/>
              <a:ext cx="5368959" cy="689291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95"/>
                </a:spcBef>
                <a:tabLst>
                  <a:tab pos="2617470" algn="l"/>
                </a:tabLst>
              </a:pPr>
              <a:r>
                <a:rPr sz="4400" spc="-5" dirty="0" err="1">
                  <a:latin typeface="-윤고딕320" panose="02030504000101010101" pitchFamily="18" charset="-127"/>
                  <a:ea typeface="-윤고딕320" panose="02030504000101010101" pitchFamily="18" charset="-127"/>
                  <a:cs typeface="Noto Sans CJK JP Regular"/>
                </a:rPr>
                <a:t>텍스트</a:t>
              </a:r>
              <a:r>
                <a:rPr lang="en-US" sz="4400" spc="-5" dirty="0">
                  <a:latin typeface="-윤고딕320" panose="02030504000101010101" pitchFamily="18" charset="-127"/>
                  <a:ea typeface="-윤고딕320" panose="02030504000101010101" pitchFamily="18" charset="-127"/>
                  <a:cs typeface="Noto Sans CJK JP Regular"/>
                </a:rPr>
                <a:t> </a:t>
              </a:r>
              <a:r>
                <a:rPr sz="4400" spc="-5" dirty="0" err="1">
                  <a:latin typeface="-윤고딕320" panose="02030504000101010101" pitchFamily="18" charset="-127"/>
                  <a:ea typeface="-윤고딕320" panose="02030504000101010101" pitchFamily="18" charset="-127"/>
                  <a:cs typeface="Noto Sans CJK JP Regular"/>
                </a:rPr>
                <a:t>마이닝</a:t>
              </a:r>
              <a:endParaRPr sz="4400" dirty="0">
                <a:latin typeface="-윤고딕320" panose="02030504000101010101" pitchFamily="18" charset="-127"/>
                <a:ea typeface="-윤고딕320" panose="02030504000101010101" pitchFamily="18" charset="-127"/>
                <a:cs typeface="Noto Sans CJK JP Regular"/>
              </a:endParaRPr>
            </a:p>
          </p:txBody>
        </p:sp>
        <p:sp>
          <p:nvSpPr>
            <p:cNvPr id="14" name="object 4"/>
            <p:cNvSpPr txBox="1"/>
            <p:nvPr/>
          </p:nvSpPr>
          <p:spPr>
            <a:xfrm>
              <a:off x="-47976" y="4044873"/>
              <a:ext cx="12239976" cy="504625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95"/>
                </a:spcBef>
                <a:tabLst>
                  <a:tab pos="1315085" algn="l"/>
                  <a:tab pos="2617470" algn="l"/>
                  <a:tab pos="4690745" algn="l"/>
                  <a:tab pos="5993130" algn="l"/>
                  <a:tab pos="7296150" algn="l"/>
                  <a:tab pos="8213090" algn="l"/>
                  <a:tab pos="9515475" algn="l"/>
                  <a:tab pos="11203305" algn="l"/>
                </a:tabLst>
              </a:pPr>
              <a:r>
                <a:rPr sz="3200" spc="-5" dirty="0" err="1">
                  <a:solidFill>
                    <a:srgbClr val="00B050"/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  <a:cs typeface="Noto Sans CJK JP Regular"/>
                </a:rPr>
                <a:t>비정형</a:t>
              </a:r>
              <a:r>
                <a:rPr lang="en-US" sz="3200" spc="-5" dirty="0">
                  <a:solidFill>
                    <a:srgbClr val="00B050"/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  <a:cs typeface="Noto Sans CJK JP Regular"/>
                </a:rPr>
                <a:t> </a:t>
              </a:r>
              <a:r>
                <a:rPr sz="3200" spc="-5" dirty="0" err="1">
                  <a:solidFill>
                    <a:srgbClr val="00B050"/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  <a:cs typeface="Noto Sans CJK JP Regular"/>
                </a:rPr>
                <a:t>텍스트</a:t>
              </a:r>
              <a:r>
                <a:rPr lang="en-US" sz="3200" spc="-5" dirty="0">
                  <a:solidFill>
                    <a:srgbClr val="00B050"/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  <a:cs typeface="Noto Sans CJK JP Regular"/>
                </a:rPr>
                <a:t> </a:t>
              </a:r>
              <a:r>
                <a:rPr sz="3200" spc="-5" dirty="0" err="1">
                  <a:solidFill>
                    <a:srgbClr val="00B050"/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  <a:cs typeface="Noto Sans CJK JP Regular"/>
                </a:rPr>
                <a:t>데이터</a:t>
              </a:r>
              <a:r>
                <a:rPr sz="2400" spc="-5" dirty="0" err="1">
                  <a:latin typeface="-윤고딕320" panose="02030504000101010101" pitchFamily="18" charset="-127"/>
                  <a:ea typeface="-윤고딕320" panose="02030504000101010101" pitchFamily="18" charset="-127"/>
                  <a:cs typeface="Noto Sans CJK JP Regular"/>
                </a:rPr>
                <a:t>에서</a:t>
              </a:r>
              <a:r>
                <a:rPr lang="en-US" sz="2400" spc="-5" dirty="0">
                  <a:latin typeface="-윤고딕320" panose="02030504000101010101" pitchFamily="18" charset="-127"/>
                  <a:ea typeface="-윤고딕320" panose="02030504000101010101" pitchFamily="18" charset="-127"/>
                  <a:cs typeface="Noto Sans CJK JP Regular"/>
                </a:rPr>
                <a:t> </a:t>
              </a:r>
              <a:r>
                <a:rPr sz="3200" spc="-5" dirty="0" err="1">
                  <a:solidFill>
                    <a:srgbClr val="FF0000"/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  <a:cs typeface="Noto Sans CJK JP Regular"/>
                </a:rPr>
                <a:t>가치</a:t>
              </a:r>
              <a:r>
                <a:rPr sz="2400" spc="-5" dirty="0" err="1">
                  <a:latin typeface="-윤고딕320" panose="02030504000101010101" pitchFamily="18" charset="-127"/>
                  <a:ea typeface="-윤고딕320" panose="02030504000101010101" pitchFamily="18" charset="-127"/>
                  <a:cs typeface="Noto Sans CJK JP Regular"/>
                </a:rPr>
                <a:t>와</a:t>
              </a:r>
              <a:r>
                <a:rPr lang="en-US" sz="2400" spc="-5" dirty="0">
                  <a:latin typeface="-윤고딕320" panose="02030504000101010101" pitchFamily="18" charset="-127"/>
                  <a:ea typeface="-윤고딕320" panose="02030504000101010101" pitchFamily="18" charset="-127"/>
                  <a:cs typeface="Noto Sans CJK JP Regular"/>
                </a:rPr>
                <a:t> </a:t>
              </a:r>
              <a:r>
                <a:rPr sz="3200" spc="-5" dirty="0" err="1">
                  <a:solidFill>
                    <a:srgbClr val="FF0000"/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  <a:cs typeface="Noto Sans CJK JP Regular"/>
                </a:rPr>
                <a:t>의미</a:t>
              </a:r>
              <a:r>
                <a:rPr sz="2400" spc="-5" dirty="0" err="1">
                  <a:latin typeface="-윤고딕320" panose="02030504000101010101" pitchFamily="18" charset="-127"/>
                  <a:ea typeface="-윤고딕320" panose="02030504000101010101" pitchFamily="18" charset="-127"/>
                  <a:cs typeface="Noto Sans CJK JP Regular"/>
                </a:rPr>
                <a:t>가</a:t>
              </a:r>
              <a:r>
                <a:rPr lang="en-US" sz="2400" spc="-5" dirty="0">
                  <a:latin typeface="-윤고딕320" panose="02030504000101010101" pitchFamily="18" charset="-127"/>
                  <a:ea typeface="-윤고딕320" panose="02030504000101010101" pitchFamily="18" charset="-127"/>
                  <a:cs typeface="Noto Sans CJK JP Regular"/>
                </a:rPr>
                <a:t> </a:t>
              </a:r>
              <a:r>
                <a:rPr sz="2400" spc="-5" dirty="0" err="1">
                  <a:latin typeface="-윤고딕320" panose="02030504000101010101" pitchFamily="18" charset="-127"/>
                  <a:ea typeface="-윤고딕320" panose="02030504000101010101" pitchFamily="18" charset="-127"/>
                  <a:cs typeface="Noto Sans CJK JP Regular"/>
                </a:rPr>
                <a:t>있는</a:t>
              </a:r>
              <a:r>
                <a:rPr lang="en-US" sz="2400" spc="-5" dirty="0">
                  <a:latin typeface="-윤고딕320" panose="02030504000101010101" pitchFamily="18" charset="-127"/>
                  <a:ea typeface="-윤고딕320" panose="02030504000101010101" pitchFamily="18" charset="-127"/>
                  <a:cs typeface="Noto Sans CJK JP Regular"/>
                </a:rPr>
                <a:t> </a:t>
              </a:r>
              <a:r>
                <a:rPr sz="3200" spc="-5" dirty="0" err="1">
                  <a:solidFill>
                    <a:srgbClr val="0070C0"/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  <a:cs typeface="Noto Sans CJK JP Regular"/>
                </a:rPr>
                <a:t>정보</a:t>
              </a:r>
              <a:r>
                <a:rPr sz="2400" spc="-5" dirty="0" err="1">
                  <a:latin typeface="-윤고딕320" panose="02030504000101010101" pitchFamily="18" charset="-127"/>
                  <a:ea typeface="-윤고딕320" panose="02030504000101010101" pitchFamily="18" charset="-127"/>
                  <a:cs typeface="Noto Sans CJK JP Regular"/>
                </a:rPr>
                <a:t>를</a:t>
              </a:r>
              <a:r>
                <a:rPr lang="en-US" sz="2400" spc="-5" dirty="0">
                  <a:latin typeface="-윤고딕320" panose="02030504000101010101" pitchFamily="18" charset="-127"/>
                  <a:ea typeface="-윤고딕320" panose="02030504000101010101" pitchFamily="18" charset="-127"/>
                  <a:cs typeface="Noto Sans CJK JP Regular"/>
                </a:rPr>
                <a:t> </a:t>
              </a:r>
              <a:r>
                <a:rPr sz="2400" spc="-5" dirty="0" err="1">
                  <a:latin typeface="-윤고딕320" panose="02030504000101010101" pitchFamily="18" charset="-127"/>
                  <a:ea typeface="-윤고딕320" panose="02030504000101010101" pitchFamily="18" charset="-127"/>
                  <a:cs typeface="Noto Sans CJK JP Regular"/>
                </a:rPr>
                <a:t>찾아내는</a:t>
              </a:r>
              <a:r>
                <a:rPr lang="en-US" sz="2400" spc="-5" dirty="0">
                  <a:latin typeface="-윤고딕320" panose="02030504000101010101" pitchFamily="18" charset="-127"/>
                  <a:ea typeface="-윤고딕320" panose="02030504000101010101" pitchFamily="18" charset="-127"/>
                  <a:cs typeface="Noto Sans CJK JP Regular"/>
                </a:rPr>
                <a:t> </a:t>
              </a:r>
              <a:r>
                <a:rPr sz="2400" spc="-5" dirty="0" err="1">
                  <a:latin typeface="-윤고딕320" panose="02030504000101010101" pitchFamily="18" charset="-127"/>
                  <a:ea typeface="-윤고딕320" panose="02030504000101010101" pitchFamily="18" charset="-127"/>
                  <a:cs typeface="Noto Sans CJK JP Regular"/>
                </a:rPr>
                <a:t>기술</a:t>
              </a:r>
              <a:endParaRPr sz="2400" dirty="0">
                <a:latin typeface="-윤고딕320" panose="02030504000101010101" pitchFamily="18" charset="-127"/>
                <a:ea typeface="-윤고딕320" panose="02030504000101010101" pitchFamily="18" charset="-127"/>
                <a:cs typeface="Noto Sans CJK JP Regular"/>
              </a:endParaRPr>
            </a:p>
          </p:txBody>
        </p:sp>
        <p:sp>
          <p:nvSpPr>
            <p:cNvPr id="15" name="object 5"/>
            <p:cNvSpPr/>
            <p:nvPr/>
          </p:nvSpPr>
          <p:spPr>
            <a:xfrm>
              <a:off x="5636305" y="3356023"/>
              <a:ext cx="1128395" cy="0"/>
            </a:xfrm>
            <a:custGeom>
              <a:avLst/>
              <a:gdLst/>
              <a:ahLst/>
              <a:cxnLst/>
              <a:rect l="l" t="t" r="r" b="b"/>
              <a:pathLst>
                <a:path w="1128395">
                  <a:moveTo>
                    <a:pt x="0" y="0"/>
                  </a:moveTo>
                  <a:lnTo>
                    <a:pt x="1128363" y="0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60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9A342B08-EA72-4038-AB74-0A83C8305305}"/>
              </a:ext>
            </a:extLst>
          </p:cNvPr>
          <p:cNvSpPr txBox="1"/>
          <p:nvPr/>
        </p:nvSpPr>
        <p:spPr>
          <a:xfrm>
            <a:off x="-398218" y="349492"/>
            <a:ext cx="163698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500" spc="-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15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02</a:t>
            </a:r>
            <a:endParaRPr lang="ko-KR" altLang="en-US" sz="11500" spc="-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  <a:alpha val="15000"/>
                </a:schemeClr>
              </a:solidFill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170101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49A94559-3FC3-42ED-B6FF-B3269B56F892}"/>
              </a:ext>
            </a:extLst>
          </p:cNvPr>
          <p:cNvSpPr txBox="1"/>
          <p:nvPr/>
        </p:nvSpPr>
        <p:spPr>
          <a:xfrm>
            <a:off x="6791427" y="751654"/>
            <a:ext cx="1960793" cy="620170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▶</a:t>
            </a:r>
            <a:r>
              <a:rPr lang="en-US" altLang="ko-KR" sz="2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 </a:t>
            </a:r>
            <a:r>
              <a:rPr lang="ko-KR" altLang="en-US" sz="2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연구 배경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49A94559-3FC3-42ED-B6FF-B3269B56F892}"/>
              </a:ext>
            </a:extLst>
          </p:cNvPr>
          <p:cNvSpPr txBox="1"/>
          <p:nvPr/>
        </p:nvSpPr>
        <p:spPr>
          <a:xfrm>
            <a:off x="6791427" y="2352762"/>
            <a:ext cx="1960793" cy="620170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▶</a:t>
            </a:r>
            <a:r>
              <a:rPr lang="en-US" altLang="ko-KR" sz="2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 </a:t>
            </a:r>
            <a:r>
              <a:rPr lang="ko-KR" altLang="en-US" sz="2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연구 방법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49A94559-3FC3-42ED-B6FF-B3269B56F892}"/>
              </a:ext>
            </a:extLst>
          </p:cNvPr>
          <p:cNvSpPr txBox="1"/>
          <p:nvPr/>
        </p:nvSpPr>
        <p:spPr>
          <a:xfrm>
            <a:off x="6791427" y="3953870"/>
            <a:ext cx="2127377" cy="523220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▶</a:t>
            </a:r>
            <a:r>
              <a:rPr lang="en-US" altLang="ko-KR" sz="2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 </a:t>
            </a:r>
            <a:r>
              <a:rPr lang="ko-KR" altLang="en-US" sz="2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모델 </a:t>
            </a:r>
            <a:r>
              <a:rPr lang="en-US" altLang="ko-KR" sz="2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Test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49A94559-3FC3-42ED-B6FF-B3269B56F892}"/>
              </a:ext>
            </a:extLst>
          </p:cNvPr>
          <p:cNvSpPr txBox="1"/>
          <p:nvPr/>
        </p:nvSpPr>
        <p:spPr>
          <a:xfrm>
            <a:off x="6791427" y="5458029"/>
            <a:ext cx="3005951" cy="62017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▶</a:t>
            </a:r>
            <a:r>
              <a:rPr lang="en-US" altLang="ko-KR" sz="2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 </a:t>
            </a:r>
            <a:r>
              <a:rPr lang="ko-KR" altLang="en-US" sz="2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결론 </a:t>
            </a:r>
            <a:r>
              <a:rPr lang="en-US" altLang="ko-KR" sz="2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&amp; </a:t>
            </a:r>
            <a:r>
              <a:rPr lang="ko-KR" altLang="en-US" sz="2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발전방향</a:t>
            </a:r>
          </a:p>
        </p:txBody>
      </p:sp>
      <p:grpSp>
        <p:nvGrpSpPr>
          <p:cNvPr id="8" name="그룹 7"/>
          <p:cNvGrpSpPr/>
          <p:nvPr/>
        </p:nvGrpSpPr>
        <p:grpSpPr>
          <a:xfrm>
            <a:off x="1732706" y="2343417"/>
            <a:ext cx="3023734" cy="1862048"/>
            <a:chOff x="395178" y="2089855"/>
            <a:chExt cx="3023734" cy="1862048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xmlns="" id="{46D93B24-78B3-4504-B5D3-4DE1FBB865D9}"/>
                </a:ext>
              </a:extLst>
            </p:cNvPr>
            <p:cNvSpPr txBox="1"/>
            <p:nvPr/>
          </p:nvSpPr>
          <p:spPr>
            <a:xfrm>
              <a:off x="1729027" y="3309740"/>
              <a:ext cx="1689885" cy="6421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ko-KR" sz="3200" spc="3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2C2C2C"/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rPr>
                <a:t>INDEX</a:t>
              </a:r>
              <a:endParaRPr lang="ko-KR" altLang="en-US" sz="3200" spc="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C2C2C"/>
                </a:solidFill>
                <a:latin typeface="-윤고딕320" panose="02030504000101010101" pitchFamily="18" charset="-127"/>
                <a:ea typeface="-윤고딕320" panose="02030504000101010101" pitchFamily="18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xmlns="" id="{2903F069-2C2D-4F38-9F95-102A9DA65D56}"/>
                </a:ext>
              </a:extLst>
            </p:cNvPr>
            <p:cNvSpPr txBox="1"/>
            <p:nvPr/>
          </p:nvSpPr>
          <p:spPr>
            <a:xfrm>
              <a:off x="395178" y="2089855"/>
              <a:ext cx="1736373" cy="1862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500" spc="-8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  <a:alpha val="15000"/>
                    </a:schemeClr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rPr>
                <a:t>01</a:t>
              </a:r>
              <a:endParaRPr lang="ko-KR" altLang="en-US" sz="11500" spc="-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15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endParaRPr>
            </a:p>
          </p:txBody>
        </p:sp>
      </p:grpSp>
      <p:sp>
        <p:nvSpPr>
          <p:cNvPr id="31" name="이등변 삼각형 30">
            <a:extLst>
              <a:ext uri="{FF2B5EF4-FFF2-40B4-BE49-F238E27FC236}">
                <a16:creationId xmlns:a16="http://schemas.microsoft.com/office/drawing/2014/main" xmlns="" id="{F5371788-E966-4E14-8B10-03C1A0DE19C6}"/>
              </a:ext>
            </a:extLst>
          </p:cNvPr>
          <p:cNvSpPr/>
          <p:nvPr/>
        </p:nvSpPr>
        <p:spPr>
          <a:xfrm>
            <a:off x="11824884" y="6483246"/>
            <a:ext cx="196707" cy="196707"/>
          </a:xfrm>
          <a:prstGeom prst="triangle">
            <a:avLst>
              <a:gd name="adj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1644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48 0.00625 L -0.00625 0.31158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5" y="152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3" grpId="0"/>
      <p:bldP spid="24" grpId="0"/>
      <p:bldP spid="2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TextBox 76">
            <a:extLst>
              <a:ext uri="{FF2B5EF4-FFF2-40B4-BE49-F238E27FC236}">
                <a16:creationId xmlns:a16="http://schemas.microsoft.com/office/drawing/2014/main" xmlns="" id="{3D97F99B-EF00-4255-BB13-0240826CC8CF}"/>
              </a:ext>
            </a:extLst>
          </p:cNvPr>
          <p:cNvSpPr txBox="1"/>
          <p:nvPr/>
        </p:nvSpPr>
        <p:spPr>
          <a:xfrm>
            <a:off x="868845" y="1005157"/>
            <a:ext cx="2252540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2000" spc="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프로젝트 일정</a:t>
            </a:r>
          </a:p>
          <a:p>
            <a:pPr>
              <a:lnSpc>
                <a:spcPct val="130000"/>
              </a:lnSpc>
            </a:pPr>
            <a:r>
              <a:rPr lang="ko-KR" altLang="en-US" sz="2000" spc="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기간별 프로젝트</a:t>
            </a:r>
            <a:endParaRPr lang="en-US" altLang="ko-KR" sz="2000" spc="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  <p:cxnSp>
        <p:nvCxnSpPr>
          <p:cNvPr id="26" name="직선 연결선 25"/>
          <p:cNvCxnSpPr/>
          <p:nvPr/>
        </p:nvCxnSpPr>
        <p:spPr>
          <a:xfrm>
            <a:off x="5976785" y="1491767"/>
            <a:ext cx="0" cy="386935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>
            <a:off x="9932675" y="1491767"/>
            <a:ext cx="0" cy="386935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11251305" y="1537457"/>
            <a:ext cx="0" cy="386935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4658155" y="1491767"/>
            <a:ext cx="0" cy="386935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그룹 29"/>
          <p:cNvGrpSpPr/>
          <p:nvPr/>
        </p:nvGrpSpPr>
        <p:grpSpPr>
          <a:xfrm>
            <a:off x="4963402" y="1514260"/>
            <a:ext cx="800219" cy="852388"/>
            <a:chOff x="5461129" y="1752645"/>
            <a:chExt cx="601217" cy="704452"/>
          </a:xfrm>
        </p:grpSpPr>
        <p:sp>
          <p:nvSpPr>
            <p:cNvPr id="31" name="TextBox 30"/>
            <p:cNvSpPr txBox="1"/>
            <p:nvPr/>
          </p:nvSpPr>
          <p:spPr>
            <a:xfrm>
              <a:off x="5610281" y="1752645"/>
              <a:ext cx="286879" cy="4324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8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  <a:endParaRPr lang="ko-KR" altLang="en-US" sz="28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5461129" y="2177301"/>
              <a:ext cx="601217" cy="2797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목요일</a:t>
              </a:r>
              <a:r>
                <a:rPr lang="en-US" altLang="ko-KR" sz="16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	</a:t>
              </a:r>
              <a:endParaRPr lang="ko-KR" altLang="en-US" sz="16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cxnSp>
        <p:nvCxnSpPr>
          <p:cNvPr id="33" name="직선 연결선 32"/>
          <p:cNvCxnSpPr/>
          <p:nvPr/>
        </p:nvCxnSpPr>
        <p:spPr>
          <a:xfrm>
            <a:off x="7295415" y="1491767"/>
            <a:ext cx="0" cy="386935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8614045" y="1491767"/>
            <a:ext cx="0" cy="386935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그룹 34"/>
          <p:cNvGrpSpPr/>
          <p:nvPr/>
        </p:nvGrpSpPr>
        <p:grpSpPr>
          <a:xfrm>
            <a:off x="6252511" y="1514260"/>
            <a:ext cx="800219" cy="852388"/>
            <a:chOff x="6824600" y="1752645"/>
            <a:chExt cx="601217" cy="704452"/>
          </a:xfrm>
        </p:grpSpPr>
        <p:sp>
          <p:nvSpPr>
            <p:cNvPr id="36" name="TextBox 35"/>
            <p:cNvSpPr txBox="1"/>
            <p:nvPr/>
          </p:nvSpPr>
          <p:spPr>
            <a:xfrm>
              <a:off x="6973753" y="1752645"/>
              <a:ext cx="286879" cy="4324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8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</a:t>
              </a:r>
              <a:endParaRPr lang="ko-KR" altLang="en-US" sz="28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6824600" y="2177301"/>
              <a:ext cx="601217" cy="2797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금요일</a:t>
              </a:r>
            </a:p>
          </p:txBody>
        </p:sp>
      </p:grpSp>
      <p:grpSp>
        <p:nvGrpSpPr>
          <p:cNvPr id="39" name="그룹 38"/>
          <p:cNvGrpSpPr/>
          <p:nvPr/>
        </p:nvGrpSpPr>
        <p:grpSpPr>
          <a:xfrm>
            <a:off x="7541618" y="1514260"/>
            <a:ext cx="800219" cy="852388"/>
            <a:chOff x="8188071" y="1752645"/>
            <a:chExt cx="601217" cy="704452"/>
          </a:xfrm>
        </p:grpSpPr>
        <p:sp>
          <p:nvSpPr>
            <p:cNvPr id="42" name="TextBox 41"/>
            <p:cNvSpPr txBox="1"/>
            <p:nvPr/>
          </p:nvSpPr>
          <p:spPr>
            <a:xfrm>
              <a:off x="8337225" y="1752645"/>
              <a:ext cx="286879" cy="4324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8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</a:t>
              </a:r>
              <a:endParaRPr lang="ko-KR" altLang="en-US" sz="28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8188071" y="2177301"/>
              <a:ext cx="601217" cy="2797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토요일</a:t>
              </a:r>
            </a:p>
          </p:txBody>
        </p:sp>
      </p:grpSp>
      <p:grpSp>
        <p:nvGrpSpPr>
          <p:cNvPr id="44" name="그룹 43"/>
          <p:cNvGrpSpPr/>
          <p:nvPr/>
        </p:nvGrpSpPr>
        <p:grpSpPr>
          <a:xfrm>
            <a:off x="8830728" y="1514260"/>
            <a:ext cx="800219" cy="852388"/>
            <a:chOff x="9551543" y="1752645"/>
            <a:chExt cx="601217" cy="704452"/>
          </a:xfrm>
        </p:grpSpPr>
        <p:sp>
          <p:nvSpPr>
            <p:cNvPr id="45" name="TextBox 44"/>
            <p:cNvSpPr txBox="1"/>
            <p:nvPr/>
          </p:nvSpPr>
          <p:spPr>
            <a:xfrm>
              <a:off x="9700697" y="1752645"/>
              <a:ext cx="286879" cy="4324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8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4</a:t>
              </a:r>
              <a:endParaRPr lang="ko-KR" altLang="en-US" sz="28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9551543" y="2177301"/>
              <a:ext cx="601217" cy="2797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일요일</a:t>
              </a:r>
            </a:p>
          </p:txBody>
        </p:sp>
      </p:grpSp>
      <p:grpSp>
        <p:nvGrpSpPr>
          <p:cNvPr id="48" name="그룹 47"/>
          <p:cNvGrpSpPr/>
          <p:nvPr/>
        </p:nvGrpSpPr>
        <p:grpSpPr>
          <a:xfrm>
            <a:off x="10119839" y="1514260"/>
            <a:ext cx="800219" cy="852388"/>
            <a:chOff x="10915015" y="1752645"/>
            <a:chExt cx="601217" cy="704452"/>
          </a:xfrm>
        </p:grpSpPr>
        <p:sp>
          <p:nvSpPr>
            <p:cNvPr id="50" name="TextBox 49"/>
            <p:cNvSpPr txBox="1"/>
            <p:nvPr/>
          </p:nvSpPr>
          <p:spPr>
            <a:xfrm>
              <a:off x="11064169" y="1752645"/>
              <a:ext cx="286879" cy="4324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8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5</a:t>
              </a:r>
              <a:endParaRPr lang="ko-KR" altLang="en-US" sz="28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10915015" y="2177301"/>
              <a:ext cx="601217" cy="2797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월요일</a:t>
              </a:r>
            </a:p>
          </p:txBody>
        </p:sp>
      </p:grpSp>
      <p:sp>
        <p:nvSpPr>
          <p:cNvPr id="53" name="모서리가 둥근 직사각형 52"/>
          <p:cNvSpPr/>
          <p:nvPr/>
        </p:nvSpPr>
        <p:spPr>
          <a:xfrm>
            <a:off x="4777681" y="2923816"/>
            <a:ext cx="2726944" cy="170072"/>
          </a:xfrm>
          <a:prstGeom prst="roundRect">
            <a:avLst>
              <a:gd name="adj" fmla="val 50000"/>
            </a:avLst>
          </a:prstGeom>
          <a:solidFill>
            <a:srgbClr val="8B9F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모서리가 둥근 직사각형 53"/>
          <p:cNvSpPr/>
          <p:nvPr/>
        </p:nvSpPr>
        <p:spPr>
          <a:xfrm>
            <a:off x="6160287" y="3496314"/>
            <a:ext cx="2149308" cy="170072"/>
          </a:xfrm>
          <a:prstGeom prst="roundRect">
            <a:avLst>
              <a:gd name="adj" fmla="val 50000"/>
            </a:avLst>
          </a:prstGeom>
          <a:solidFill>
            <a:srgbClr val="C4D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모서리가 둥근 직사각형 58"/>
          <p:cNvSpPr/>
          <p:nvPr/>
        </p:nvSpPr>
        <p:spPr>
          <a:xfrm>
            <a:off x="7610561" y="4068812"/>
            <a:ext cx="3450396" cy="170072"/>
          </a:xfrm>
          <a:prstGeom prst="roundRect">
            <a:avLst>
              <a:gd name="adj" fmla="val 50000"/>
            </a:avLst>
          </a:prstGeom>
          <a:solidFill>
            <a:srgbClr val="F9CE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모서리가 둥근 직사각형 63"/>
          <p:cNvSpPr/>
          <p:nvPr/>
        </p:nvSpPr>
        <p:spPr>
          <a:xfrm>
            <a:off x="9179269" y="4599904"/>
            <a:ext cx="2033515" cy="170072"/>
          </a:xfrm>
          <a:prstGeom prst="roundRect">
            <a:avLst>
              <a:gd name="adj" fmla="val 50000"/>
            </a:avLst>
          </a:prstGeom>
          <a:solidFill>
            <a:srgbClr val="F59D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4903059" y="3981948"/>
            <a:ext cx="2331882" cy="1343379"/>
            <a:chOff x="8460120" y="2726311"/>
            <a:chExt cx="2331882" cy="1343379"/>
          </a:xfrm>
        </p:grpSpPr>
        <p:sp>
          <p:nvSpPr>
            <p:cNvPr id="66" name="직사각형 65"/>
            <p:cNvSpPr/>
            <p:nvPr/>
          </p:nvSpPr>
          <p:spPr>
            <a:xfrm>
              <a:off x="8460120" y="2726311"/>
              <a:ext cx="2331882" cy="1177615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타원 66"/>
            <p:cNvSpPr/>
            <p:nvPr/>
          </p:nvSpPr>
          <p:spPr>
            <a:xfrm>
              <a:off x="9305275" y="3493878"/>
              <a:ext cx="633393" cy="575812"/>
            </a:xfrm>
            <a:prstGeom prst="ellipse">
              <a:avLst/>
            </a:prstGeom>
            <a:solidFill>
              <a:schemeClr val="bg1"/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타원 67"/>
            <p:cNvSpPr/>
            <p:nvPr/>
          </p:nvSpPr>
          <p:spPr>
            <a:xfrm>
              <a:off x="9384789" y="3566164"/>
              <a:ext cx="474364" cy="431240"/>
            </a:xfrm>
            <a:prstGeom prst="ellipse">
              <a:avLst/>
            </a:prstGeom>
            <a:solidFill>
              <a:srgbClr val="0070C0"/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9411016" y="3576959"/>
              <a:ext cx="42191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b="1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01</a:t>
              </a:r>
              <a:endParaRPr lang="ko-KR" altLang="en-US" sz="1600" b="1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70" name="그룹 69"/>
            <p:cNvGrpSpPr/>
            <p:nvPr/>
          </p:nvGrpSpPr>
          <p:grpSpPr>
            <a:xfrm>
              <a:off x="8843914" y="2955381"/>
              <a:ext cx="515910" cy="513080"/>
              <a:chOff x="19053175" y="-922338"/>
              <a:chExt cx="5946775" cy="6505576"/>
            </a:xfrm>
          </p:grpSpPr>
          <p:sp>
            <p:nvSpPr>
              <p:cNvPr id="75" name="Freeform 6"/>
              <p:cNvSpPr>
                <a:spLocks noEditPoints="1"/>
              </p:cNvSpPr>
              <p:nvPr/>
            </p:nvSpPr>
            <p:spPr bwMode="auto">
              <a:xfrm>
                <a:off x="19053175" y="-922338"/>
                <a:ext cx="5946775" cy="6505576"/>
              </a:xfrm>
              <a:custGeom>
                <a:avLst/>
                <a:gdLst>
                  <a:gd name="T0" fmla="*/ 3368 w 3746"/>
                  <a:gd name="T1" fmla="*/ 2628 h 4098"/>
                  <a:gd name="T2" fmla="*/ 2642 w 3746"/>
                  <a:gd name="T3" fmla="*/ 3400 h 4098"/>
                  <a:gd name="T4" fmla="*/ 2567 w 3746"/>
                  <a:gd name="T5" fmla="*/ 3388 h 4098"/>
                  <a:gd name="T6" fmla="*/ 2383 w 3746"/>
                  <a:gd name="T7" fmla="*/ 3236 h 4098"/>
                  <a:gd name="T8" fmla="*/ 2271 w 3746"/>
                  <a:gd name="T9" fmla="*/ 3189 h 4098"/>
                  <a:gd name="T10" fmla="*/ 2188 w 3746"/>
                  <a:gd name="T11" fmla="*/ 3226 h 4098"/>
                  <a:gd name="T12" fmla="*/ 2155 w 3746"/>
                  <a:gd name="T13" fmla="*/ 3329 h 4098"/>
                  <a:gd name="T14" fmla="*/ 2220 w 3746"/>
                  <a:gd name="T15" fmla="*/ 3457 h 4098"/>
                  <a:gd name="T16" fmla="*/ 2560 w 3746"/>
                  <a:gd name="T17" fmla="*/ 3720 h 4098"/>
                  <a:gd name="T18" fmla="*/ 2651 w 3746"/>
                  <a:gd name="T19" fmla="*/ 3743 h 4098"/>
                  <a:gd name="T20" fmla="*/ 2711 w 3746"/>
                  <a:gd name="T21" fmla="*/ 3722 h 4098"/>
                  <a:gd name="T22" fmla="*/ 2803 w 3746"/>
                  <a:gd name="T23" fmla="*/ 3643 h 4098"/>
                  <a:gd name="T24" fmla="*/ 3581 w 3746"/>
                  <a:gd name="T25" fmla="*/ 2783 h 4098"/>
                  <a:gd name="T26" fmla="*/ 3561 w 3746"/>
                  <a:gd name="T27" fmla="*/ 2677 h 4098"/>
                  <a:gd name="T28" fmla="*/ 3462 w 3746"/>
                  <a:gd name="T29" fmla="*/ 2608 h 4098"/>
                  <a:gd name="T30" fmla="*/ 2092 w 3746"/>
                  <a:gd name="T31" fmla="*/ 3555 h 4098"/>
                  <a:gd name="T32" fmla="*/ 2003 w 3746"/>
                  <a:gd name="T33" fmla="*/ 3388 h 4098"/>
                  <a:gd name="T34" fmla="*/ 2013 w 3746"/>
                  <a:gd name="T35" fmla="*/ 3213 h 4098"/>
                  <a:gd name="T36" fmla="*/ 2113 w 3746"/>
                  <a:gd name="T37" fmla="*/ 3080 h 4098"/>
                  <a:gd name="T38" fmla="*/ 2271 w 3746"/>
                  <a:gd name="T39" fmla="*/ 3029 h 4098"/>
                  <a:gd name="T40" fmla="*/ 2402 w 3746"/>
                  <a:gd name="T41" fmla="*/ 3060 h 4098"/>
                  <a:gd name="T42" fmla="*/ 2608 w 3746"/>
                  <a:gd name="T43" fmla="*/ 3216 h 4098"/>
                  <a:gd name="T44" fmla="*/ 297 w 3746"/>
                  <a:gd name="T45" fmla="*/ 412 h 4098"/>
                  <a:gd name="T46" fmla="*/ 190 w 3746"/>
                  <a:gd name="T47" fmla="*/ 463 h 4098"/>
                  <a:gd name="T48" fmla="*/ 159 w 3746"/>
                  <a:gd name="T49" fmla="*/ 3801 h 4098"/>
                  <a:gd name="T50" fmla="*/ 211 w 3746"/>
                  <a:gd name="T51" fmla="*/ 3908 h 4098"/>
                  <a:gd name="T52" fmla="*/ 2895 w 3746"/>
                  <a:gd name="T53" fmla="*/ 3938 h 4098"/>
                  <a:gd name="T54" fmla="*/ 3002 w 3746"/>
                  <a:gd name="T55" fmla="*/ 3887 h 4098"/>
                  <a:gd name="T56" fmla="*/ 3032 w 3746"/>
                  <a:gd name="T57" fmla="*/ 3801 h 4098"/>
                  <a:gd name="T58" fmla="*/ 2840 w 3746"/>
                  <a:gd name="T59" fmla="*/ 3827 h 4098"/>
                  <a:gd name="T60" fmla="*/ 2680 w 3746"/>
                  <a:gd name="T61" fmla="*/ 3901 h 4098"/>
                  <a:gd name="T62" fmla="*/ 2498 w 3746"/>
                  <a:gd name="T63" fmla="*/ 3868 h 4098"/>
                  <a:gd name="T64" fmla="*/ 395 w 3746"/>
                  <a:gd name="T65" fmla="*/ 3716 h 4098"/>
                  <a:gd name="T66" fmla="*/ 325 w 3746"/>
                  <a:gd name="T67" fmla="*/ 3676 h 4098"/>
                  <a:gd name="T68" fmla="*/ 318 w 3746"/>
                  <a:gd name="T69" fmla="*/ 693 h 4098"/>
                  <a:gd name="T70" fmla="*/ 374 w 3746"/>
                  <a:gd name="T71" fmla="*/ 637 h 4098"/>
                  <a:gd name="T72" fmla="*/ 2837 w 3746"/>
                  <a:gd name="T73" fmla="*/ 646 h 4098"/>
                  <a:gd name="T74" fmla="*/ 2876 w 3746"/>
                  <a:gd name="T75" fmla="*/ 715 h 4098"/>
                  <a:gd name="T76" fmla="*/ 3028 w 3746"/>
                  <a:gd name="T77" fmla="*/ 518 h 4098"/>
                  <a:gd name="T78" fmla="*/ 2955 w 3746"/>
                  <a:gd name="T79" fmla="*/ 426 h 4098"/>
                  <a:gd name="T80" fmla="*/ 977 w 3746"/>
                  <a:gd name="T81" fmla="*/ 160 h 4098"/>
                  <a:gd name="T82" fmla="*/ 977 w 3746"/>
                  <a:gd name="T83" fmla="*/ 160 h 4098"/>
                  <a:gd name="T84" fmla="*/ 2335 w 3746"/>
                  <a:gd name="T85" fmla="*/ 11 h 4098"/>
                  <a:gd name="T86" fmla="*/ 2375 w 3746"/>
                  <a:gd name="T87" fmla="*/ 79 h 4098"/>
                  <a:gd name="T88" fmla="*/ 2988 w 3746"/>
                  <a:gd name="T89" fmla="*/ 267 h 4098"/>
                  <a:gd name="T90" fmla="*/ 3135 w 3746"/>
                  <a:gd name="T91" fmla="*/ 374 h 4098"/>
                  <a:gd name="T92" fmla="*/ 3192 w 3746"/>
                  <a:gd name="T93" fmla="*/ 549 h 4098"/>
                  <a:gd name="T94" fmla="*/ 3291 w 3746"/>
                  <a:gd name="T95" fmla="*/ 2486 h 4098"/>
                  <a:gd name="T96" fmla="*/ 3434 w 3746"/>
                  <a:gd name="T97" fmla="*/ 2444 h 4098"/>
                  <a:gd name="T98" fmla="*/ 3606 w 3746"/>
                  <a:gd name="T99" fmla="*/ 2500 h 4098"/>
                  <a:gd name="T100" fmla="*/ 3724 w 3746"/>
                  <a:gd name="T101" fmla="*/ 2643 h 4098"/>
                  <a:gd name="T102" fmla="*/ 3741 w 3746"/>
                  <a:gd name="T103" fmla="*/ 2799 h 4098"/>
                  <a:gd name="T104" fmla="*/ 3667 w 3746"/>
                  <a:gd name="T105" fmla="*/ 2939 h 4098"/>
                  <a:gd name="T106" fmla="*/ 3177 w 3746"/>
                  <a:gd name="T107" fmla="*/ 3894 h 4098"/>
                  <a:gd name="T108" fmla="*/ 3070 w 3746"/>
                  <a:gd name="T109" fmla="*/ 4041 h 4098"/>
                  <a:gd name="T110" fmla="*/ 2895 w 3746"/>
                  <a:gd name="T111" fmla="*/ 4098 h 4098"/>
                  <a:gd name="T112" fmla="*/ 160 w 3746"/>
                  <a:gd name="T113" fmla="*/ 4064 h 4098"/>
                  <a:gd name="T114" fmla="*/ 32 w 3746"/>
                  <a:gd name="T115" fmla="*/ 3938 h 4098"/>
                  <a:gd name="T116" fmla="*/ 0 w 3746"/>
                  <a:gd name="T117" fmla="*/ 549 h 4098"/>
                  <a:gd name="T118" fmla="*/ 57 w 3746"/>
                  <a:gd name="T119" fmla="*/ 374 h 4098"/>
                  <a:gd name="T120" fmla="*/ 202 w 3746"/>
                  <a:gd name="T121" fmla="*/ 267 h 4098"/>
                  <a:gd name="T122" fmla="*/ 817 w 3746"/>
                  <a:gd name="T123" fmla="*/ 79 h 4098"/>
                  <a:gd name="T124" fmla="*/ 856 w 3746"/>
                  <a:gd name="T125" fmla="*/ 11 h 40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3746" h="4098">
                    <a:moveTo>
                      <a:pt x="3434" y="2604"/>
                    </a:moveTo>
                    <a:lnTo>
                      <a:pt x="3410" y="2607"/>
                    </a:lnTo>
                    <a:lnTo>
                      <a:pt x="3389" y="2614"/>
                    </a:lnTo>
                    <a:lnTo>
                      <a:pt x="3368" y="2628"/>
                    </a:lnTo>
                    <a:lnTo>
                      <a:pt x="3349" y="2645"/>
                    </a:lnTo>
                    <a:lnTo>
                      <a:pt x="2675" y="3379"/>
                    </a:lnTo>
                    <a:lnTo>
                      <a:pt x="2660" y="3391"/>
                    </a:lnTo>
                    <a:lnTo>
                      <a:pt x="2642" y="3400"/>
                    </a:lnTo>
                    <a:lnTo>
                      <a:pt x="2623" y="3404"/>
                    </a:lnTo>
                    <a:lnTo>
                      <a:pt x="2603" y="3404"/>
                    </a:lnTo>
                    <a:lnTo>
                      <a:pt x="2585" y="3398"/>
                    </a:lnTo>
                    <a:lnTo>
                      <a:pt x="2567" y="3388"/>
                    </a:lnTo>
                    <a:lnTo>
                      <a:pt x="2419" y="3271"/>
                    </a:lnTo>
                    <a:lnTo>
                      <a:pt x="2414" y="3267"/>
                    </a:lnTo>
                    <a:lnTo>
                      <a:pt x="2410" y="3262"/>
                    </a:lnTo>
                    <a:lnTo>
                      <a:pt x="2383" y="3236"/>
                    </a:lnTo>
                    <a:lnTo>
                      <a:pt x="2354" y="3216"/>
                    </a:lnTo>
                    <a:lnTo>
                      <a:pt x="2327" y="3201"/>
                    </a:lnTo>
                    <a:lnTo>
                      <a:pt x="2298" y="3193"/>
                    </a:lnTo>
                    <a:lnTo>
                      <a:pt x="2271" y="3189"/>
                    </a:lnTo>
                    <a:lnTo>
                      <a:pt x="2247" y="3191"/>
                    </a:lnTo>
                    <a:lnTo>
                      <a:pt x="2225" y="3199"/>
                    </a:lnTo>
                    <a:lnTo>
                      <a:pt x="2205" y="3210"/>
                    </a:lnTo>
                    <a:lnTo>
                      <a:pt x="2188" y="3226"/>
                    </a:lnTo>
                    <a:lnTo>
                      <a:pt x="2173" y="3245"/>
                    </a:lnTo>
                    <a:lnTo>
                      <a:pt x="2163" y="3267"/>
                    </a:lnTo>
                    <a:lnTo>
                      <a:pt x="2155" y="3298"/>
                    </a:lnTo>
                    <a:lnTo>
                      <a:pt x="2155" y="3329"/>
                    </a:lnTo>
                    <a:lnTo>
                      <a:pt x="2162" y="3362"/>
                    </a:lnTo>
                    <a:lnTo>
                      <a:pt x="2175" y="3394"/>
                    </a:lnTo>
                    <a:lnTo>
                      <a:pt x="2194" y="3426"/>
                    </a:lnTo>
                    <a:lnTo>
                      <a:pt x="2220" y="3457"/>
                    </a:lnTo>
                    <a:lnTo>
                      <a:pt x="2252" y="3487"/>
                    </a:lnTo>
                    <a:lnTo>
                      <a:pt x="2498" y="3680"/>
                    </a:lnTo>
                    <a:lnTo>
                      <a:pt x="2530" y="3703"/>
                    </a:lnTo>
                    <a:lnTo>
                      <a:pt x="2560" y="3720"/>
                    </a:lnTo>
                    <a:lnTo>
                      <a:pt x="2589" y="3733"/>
                    </a:lnTo>
                    <a:lnTo>
                      <a:pt x="2615" y="3740"/>
                    </a:lnTo>
                    <a:lnTo>
                      <a:pt x="2639" y="3743"/>
                    </a:lnTo>
                    <a:lnTo>
                      <a:pt x="2651" y="3743"/>
                    </a:lnTo>
                    <a:lnTo>
                      <a:pt x="2663" y="3742"/>
                    </a:lnTo>
                    <a:lnTo>
                      <a:pt x="2678" y="3738"/>
                    </a:lnTo>
                    <a:lnTo>
                      <a:pt x="2694" y="3732"/>
                    </a:lnTo>
                    <a:lnTo>
                      <a:pt x="2711" y="3722"/>
                    </a:lnTo>
                    <a:lnTo>
                      <a:pt x="2731" y="3709"/>
                    </a:lnTo>
                    <a:lnTo>
                      <a:pt x="2754" y="3692"/>
                    </a:lnTo>
                    <a:lnTo>
                      <a:pt x="2777" y="3671"/>
                    </a:lnTo>
                    <a:lnTo>
                      <a:pt x="2803" y="3643"/>
                    </a:lnTo>
                    <a:lnTo>
                      <a:pt x="3550" y="2830"/>
                    </a:lnTo>
                    <a:lnTo>
                      <a:pt x="3551" y="2829"/>
                    </a:lnTo>
                    <a:lnTo>
                      <a:pt x="3570" y="2807"/>
                    </a:lnTo>
                    <a:lnTo>
                      <a:pt x="3581" y="2783"/>
                    </a:lnTo>
                    <a:lnTo>
                      <a:pt x="3586" y="2758"/>
                    </a:lnTo>
                    <a:lnTo>
                      <a:pt x="3585" y="2732"/>
                    </a:lnTo>
                    <a:lnTo>
                      <a:pt x="3576" y="2705"/>
                    </a:lnTo>
                    <a:lnTo>
                      <a:pt x="3561" y="2677"/>
                    </a:lnTo>
                    <a:lnTo>
                      <a:pt x="3542" y="2654"/>
                    </a:lnTo>
                    <a:lnTo>
                      <a:pt x="3518" y="2633"/>
                    </a:lnTo>
                    <a:lnTo>
                      <a:pt x="3491" y="2618"/>
                    </a:lnTo>
                    <a:lnTo>
                      <a:pt x="3462" y="2608"/>
                    </a:lnTo>
                    <a:lnTo>
                      <a:pt x="3434" y="2604"/>
                    </a:lnTo>
                    <a:close/>
                    <a:moveTo>
                      <a:pt x="474" y="795"/>
                    </a:moveTo>
                    <a:lnTo>
                      <a:pt x="474" y="3555"/>
                    </a:lnTo>
                    <a:lnTo>
                      <a:pt x="2092" y="3555"/>
                    </a:lnTo>
                    <a:lnTo>
                      <a:pt x="2061" y="3516"/>
                    </a:lnTo>
                    <a:lnTo>
                      <a:pt x="2035" y="3473"/>
                    </a:lnTo>
                    <a:lnTo>
                      <a:pt x="2016" y="3431"/>
                    </a:lnTo>
                    <a:lnTo>
                      <a:pt x="2003" y="3388"/>
                    </a:lnTo>
                    <a:lnTo>
                      <a:pt x="1995" y="3344"/>
                    </a:lnTo>
                    <a:lnTo>
                      <a:pt x="1994" y="3300"/>
                    </a:lnTo>
                    <a:lnTo>
                      <a:pt x="2000" y="3256"/>
                    </a:lnTo>
                    <a:lnTo>
                      <a:pt x="2013" y="3213"/>
                    </a:lnTo>
                    <a:lnTo>
                      <a:pt x="2030" y="3173"/>
                    </a:lnTo>
                    <a:lnTo>
                      <a:pt x="2054" y="3137"/>
                    </a:lnTo>
                    <a:lnTo>
                      <a:pt x="2081" y="3106"/>
                    </a:lnTo>
                    <a:lnTo>
                      <a:pt x="2113" y="3080"/>
                    </a:lnTo>
                    <a:lnTo>
                      <a:pt x="2148" y="3059"/>
                    </a:lnTo>
                    <a:lnTo>
                      <a:pt x="2186" y="3042"/>
                    </a:lnTo>
                    <a:lnTo>
                      <a:pt x="2227" y="3033"/>
                    </a:lnTo>
                    <a:lnTo>
                      <a:pt x="2271" y="3029"/>
                    </a:lnTo>
                    <a:lnTo>
                      <a:pt x="2299" y="3031"/>
                    </a:lnTo>
                    <a:lnTo>
                      <a:pt x="2332" y="3036"/>
                    </a:lnTo>
                    <a:lnTo>
                      <a:pt x="2366" y="3045"/>
                    </a:lnTo>
                    <a:lnTo>
                      <a:pt x="2402" y="3060"/>
                    </a:lnTo>
                    <a:lnTo>
                      <a:pt x="2441" y="3082"/>
                    </a:lnTo>
                    <a:lnTo>
                      <a:pt x="2481" y="3111"/>
                    </a:lnTo>
                    <a:lnTo>
                      <a:pt x="2522" y="3148"/>
                    </a:lnTo>
                    <a:lnTo>
                      <a:pt x="2608" y="3216"/>
                    </a:lnTo>
                    <a:lnTo>
                      <a:pt x="2716" y="3097"/>
                    </a:lnTo>
                    <a:lnTo>
                      <a:pt x="2716" y="795"/>
                    </a:lnTo>
                    <a:lnTo>
                      <a:pt x="474" y="795"/>
                    </a:lnTo>
                    <a:close/>
                    <a:moveTo>
                      <a:pt x="297" y="412"/>
                    </a:moveTo>
                    <a:lnTo>
                      <a:pt x="266" y="416"/>
                    </a:lnTo>
                    <a:lnTo>
                      <a:pt x="236" y="426"/>
                    </a:lnTo>
                    <a:lnTo>
                      <a:pt x="211" y="442"/>
                    </a:lnTo>
                    <a:lnTo>
                      <a:pt x="190" y="463"/>
                    </a:lnTo>
                    <a:lnTo>
                      <a:pt x="174" y="489"/>
                    </a:lnTo>
                    <a:lnTo>
                      <a:pt x="163" y="518"/>
                    </a:lnTo>
                    <a:lnTo>
                      <a:pt x="159" y="549"/>
                    </a:lnTo>
                    <a:lnTo>
                      <a:pt x="159" y="3801"/>
                    </a:lnTo>
                    <a:lnTo>
                      <a:pt x="163" y="3832"/>
                    </a:lnTo>
                    <a:lnTo>
                      <a:pt x="174" y="3861"/>
                    </a:lnTo>
                    <a:lnTo>
                      <a:pt x="190" y="3887"/>
                    </a:lnTo>
                    <a:lnTo>
                      <a:pt x="211" y="3908"/>
                    </a:lnTo>
                    <a:lnTo>
                      <a:pt x="236" y="3924"/>
                    </a:lnTo>
                    <a:lnTo>
                      <a:pt x="266" y="3934"/>
                    </a:lnTo>
                    <a:lnTo>
                      <a:pt x="297" y="3938"/>
                    </a:lnTo>
                    <a:lnTo>
                      <a:pt x="2895" y="3938"/>
                    </a:lnTo>
                    <a:lnTo>
                      <a:pt x="2926" y="3934"/>
                    </a:lnTo>
                    <a:lnTo>
                      <a:pt x="2955" y="3924"/>
                    </a:lnTo>
                    <a:lnTo>
                      <a:pt x="2981" y="3908"/>
                    </a:lnTo>
                    <a:lnTo>
                      <a:pt x="3002" y="3887"/>
                    </a:lnTo>
                    <a:lnTo>
                      <a:pt x="3018" y="3861"/>
                    </a:lnTo>
                    <a:lnTo>
                      <a:pt x="3028" y="3832"/>
                    </a:lnTo>
                    <a:lnTo>
                      <a:pt x="3032" y="3801"/>
                    </a:lnTo>
                    <a:lnTo>
                      <a:pt x="3032" y="3801"/>
                    </a:lnTo>
                    <a:lnTo>
                      <a:pt x="3032" y="3631"/>
                    </a:lnTo>
                    <a:lnTo>
                      <a:pt x="2921" y="3752"/>
                    </a:lnTo>
                    <a:lnTo>
                      <a:pt x="2881" y="3793"/>
                    </a:lnTo>
                    <a:lnTo>
                      <a:pt x="2840" y="3827"/>
                    </a:lnTo>
                    <a:lnTo>
                      <a:pt x="2801" y="3855"/>
                    </a:lnTo>
                    <a:lnTo>
                      <a:pt x="2761" y="3876"/>
                    </a:lnTo>
                    <a:lnTo>
                      <a:pt x="2721" y="3892"/>
                    </a:lnTo>
                    <a:lnTo>
                      <a:pt x="2680" y="3901"/>
                    </a:lnTo>
                    <a:lnTo>
                      <a:pt x="2639" y="3903"/>
                    </a:lnTo>
                    <a:lnTo>
                      <a:pt x="2593" y="3899"/>
                    </a:lnTo>
                    <a:lnTo>
                      <a:pt x="2546" y="3888"/>
                    </a:lnTo>
                    <a:lnTo>
                      <a:pt x="2498" y="3868"/>
                    </a:lnTo>
                    <a:lnTo>
                      <a:pt x="2450" y="3841"/>
                    </a:lnTo>
                    <a:lnTo>
                      <a:pt x="2400" y="3806"/>
                    </a:lnTo>
                    <a:lnTo>
                      <a:pt x="2283" y="3716"/>
                    </a:lnTo>
                    <a:lnTo>
                      <a:pt x="395" y="3716"/>
                    </a:lnTo>
                    <a:lnTo>
                      <a:pt x="374" y="3712"/>
                    </a:lnTo>
                    <a:lnTo>
                      <a:pt x="354" y="3704"/>
                    </a:lnTo>
                    <a:lnTo>
                      <a:pt x="338" y="3692"/>
                    </a:lnTo>
                    <a:lnTo>
                      <a:pt x="325" y="3676"/>
                    </a:lnTo>
                    <a:lnTo>
                      <a:pt x="318" y="3656"/>
                    </a:lnTo>
                    <a:lnTo>
                      <a:pt x="314" y="3635"/>
                    </a:lnTo>
                    <a:lnTo>
                      <a:pt x="314" y="715"/>
                    </a:lnTo>
                    <a:lnTo>
                      <a:pt x="318" y="693"/>
                    </a:lnTo>
                    <a:lnTo>
                      <a:pt x="325" y="674"/>
                    </a:lnTo>
                    <a:lnTo>
                      <a:pt x="338" y="658"/>
                    </a:lnTo>
                    <a:lnTo>
                      <a:pt x="354" y="646"/>
                    </a:lnTo>
                    <a:lnTo>
                      <a:pt x="374" y="637"/>
                    </a:lnTo>
                    <a:lnTo>
                      <a:pt x="395" y="635"/>
                    </a:lnTo>
                    <a:lnTo>
                      <a:pt x="2797" y="635"/>
                    </a:lnTo>
                    <a:lnTo>
                      <a:pt x="2818" y="637"/>
                    </a:lnTo>
                    <a:lnTo>
                      <a:pt x="2837" y="646"/>
                    </a:lnTo>
                    <a:lnTo>
                      <a:pt x="2854" y="658"/>
                    </a:lnTo>
                    <a:lnTo>
                      <a:pt x="2866" y="674"/>
                    </a:lnTo>
                    <a:lnTo>
                      <a:pt x="2874" y="693"/>
                    </a:lnTo>
                    <a:lnTo>
                      <a:pt x="2876" y="715"/>
                    </a:lnTo>
                    <a:lnTo>
                      <a:pt x="2876" y="2923"/>
                    </a:lnTo>
                    <a:lnTo>
                      <a:pt x="3032" y="2754"/>
                    </a:lnTo>
                    <a:lnTo>
                      <a:pt x="3032" y="549"/>
                    </a:lnTo>
                    <a:lnTo>
                      <a:pt x="3028" y="518"/>
                    </a:lnTo>
                    <a:lnTo>
                      <a:pt x="3018" y="489"/>
                    </a:lnTo>
                    <a:lnTo>
                      <a:pt x="3002" y="463"/>
                    </a:lnTo>
                    <a:lnTo>
                      <a:pt x="2981" y="442"/>
                    </a:lnTo>
                    <a:lnTo>
                      <a:pt x="2955" y="426"/>
                    </a:lnTo>
                    <a:lnTo>
                      <a:pt x="2926" y="416"/>
                    </a:lnTo>
                    <a:lnTo>
                      <a:pt x="2895" y="412"/>
                    </a:lnTo>
                    <a:lnTo>
                      <a:pt x="297" y="412"/>
                    </a:lnTo>
                    <a:close/>
                    <a:moveTo>
                      <a:pt x="977" y="160"/>
                    </a:moveTo>
                    <a:lnTo>
                      <a:pt x="977" y="252"/>
                    </a:lnTo>
                    <a:lnTo>
                      <a:pt x="2215" y="252"/>
                    </a:lnTo>
                    <a:lnTo>
                      <a:pt x="2215" y="160"/>
                    </a:lnTo>
                    <a:lnTo>
                      <a:pt x="977" y="160"/>
                    </a:lnTo>
                    <a:close/>
                    <a:moveTo>
                      <a:pt x="896" y="0"/>
                    </a:moveTo>
                    <a:lnTo>
                      <a:pt x="2294" y="0"/>
                    </a:lnTo>
                    <a:lnTo>
                      <a:pt x="2317" y="2"/>
                    </a:lnTo>
                    <a:lnTo>
                      <a:pt x="2335" y="11"/>
                    </a:lnTo>
                    <a:lnTo>
                      <a:pt x="2352" y="24"/>
                    </a:lnTo>
                    <a:lnTo>
                      <a:pt x="2364" y="40"/>
                    </a:lnTo>
                    <a:lnTo>
                      <a:pt x="2373" y="58"/>
                    </a:lnTo>
                    <a:lnTo>
                      <a:pt x="2375" y="79"/>
                    </a:lnTo>
                    <a:lnTo>
                      <a:pt x="2375" y="252"/>
                    </a:lnTo>
                    <a:lnTo>
                      <a:pt x="2895" y="252"/>
                    </a:lnTo>
                    <a:lnTo>
                      <a:pt x="2943" y="256"/>
                    </a:lnTo>
                    <a:lnTo>
                      <a:pt x="2988" y="267"/>
                    </a:lnTo>
                    <a:lnTo>
                      <a:pt x="3032" y="286"/>
                    </a:lnTo>
                    <a:lnTo>
                      <a:pt x="3070" y="309"/>
                    </a:lnTo>
                    <a:lnTo>
                      <a:pt x="3105" y="339"/>
                    </a:lnTo>
                    <a:lnTo>
                      <a:pt x="3135" y="374"/>
                    </a:lnTo>
                    <a:lnTo>
                      <a:pt x="3158" y="412"/>
                    </a:lnTo>
                    <a:lnTo>
                      <a:pt x="3177" y="456"/>
                    </a:lnTo>
                    <a:lnTo>
                      <a:pt x="3188" y="500"/>
                    </a:lnTo>
                    <a:lnTo>
                      <a:pt x="3192" y="549"/>
                    </a:lnTo>
                    <a:lnTo>
                      <a:pt x="3192" y="2580"/>
                    </a:lnTo>
                    <a:lnTo>
                      <a:pt x="3231" y="2537"/>
                    </a:lnTo>
                    <a:lnTo>
                      <a:pt x="3260" y="2510"/>
                    </a:lnTo>
                    <a:lnTo>
                      <a:pt x="3291" y="2486"/>
                    </a:lnTo>
                    <a:lnTo>
                      <a:pt x="3324" y="2467"/>
                    </a:lnTo>
                    <a:lnTo>
                      <a:pt x="3359" y="2455"/>
                    </a:lnTo>
                    <a:lnTo>
                      <a:pt x="3395" y="2446"/>
                    </a:lnTo>
                    <a:lnTo>
                      <a:pt x="3434" y="2444"/>
                    </a:lnTo>
                    <a:lnTo>
                      <a:pt x="3479" y="2448"/>
                    </a:lnTo>
                    <a:lnTo>
                      <a:pt x="3523" y="2459"/>
                    </a:lnTo>
                    <a:lnTo>
                      <a:pt x="3566" y="2476"/>
                    </a:lnTo>
                    <a:lnTo>
                      <a:pt x="3606" y="2500"/>
                    </a:lnTo>
                    <a:lnTo>
                      <a:pt x="3642" y="2528"/>
                    </a:lnTo>
                    <a:lnTo>
                      <a:pt x="3674" y="2562"/>
                    </a:lnTo>
                    <a:lnTo>
                      <a:pt x="3702" y="2600"/>
                    </a:lnTo>
                    <a:lnTo>
                      <a:pt x="3724" y="2643"/>
                    </a:lnTo>
                    <a:lnTo>
                      <a:pt x="3738" y="2682"/>
                    </a:lnTo>
                    <a:lnTo>
                      <a:pt x="3745" y="2721"/>
                    </a:lnTo>
                    <a:lnTo>
                      <a:pt x="3746" y="2761"/>
                    </a:lnTo>
                    <a:lnTo>
                      <a:pt x="3741" y="2799"/>
                    </a:lnTo>
                    <a:lnTo>
                      <a:pt x="3731" y="2836"/>
                    </a:lnTo>
                    <a:lnTo>
                      <a:pt x="3715" y="2872"/>
                    </a:lnTo>
                    <a:lnTo>
                      <a:pt x="3694" y="2907"/>
                    </a:lnTo>
                    <a:lnTo>
                      <a:pt x="3667" y="2939"/>
                    </a:lnTo>
                    <a:lnTo>
                      <a:pt x="3192" y="3457"/>
                    </a:lnTo>
                    <a:lnTo>
                      <a:pt x="3192" y="3801"/>
                    </a:lnTo>
                    <a:lnTo>
                      <a:pt x="3188" y="3848"/>
                    </a:lnTo>
                    <a:lnTo>
                      <a:pt x="3177" y="3894"/>
                    </a:lnTo>
                    <a:lnTo>
                      <a:pt x="3158" y="3938"/>
                    </a:lnTo>
                    <a:lnTo>
                      <a:pt x="3135" y="3976"/>
                    </a:lnTo>
                    <a:lnTo>
                      <a:pt x="3105" y="4011"/>
                    </a:lnTo>
                    <a:lnTo>
                      <a:pt x="3070" y="4041"/>
                    </a:lnTo>
                    <a:lnTo>
                      <a:pt x="3032" y="4064"/>
                    </a:lnTo>
                    <a:lnTo>
                      <a:pt x="2988" y="4083"/>
                    </a:lnTo>
                    <a:lnTo>
                      <a:pt x="2943" y="4094"/>
                    </a:lnTo>
                    <a:lnTo>
                      <a:pt x="2895" y="4098"/>
                    </a:lnTo>
                    <a:lnTo>
                      <a:pt x="297" y="4098"/>
                    </a:lnTo>
                    <a:lnTo>
                      <a:pt x="248" y="4094"/>
                    </a:lnTo>
                    <a:lnTo>
                      <a:pt x="202" y="4083"/>
                    </a:lnTo>
                    <a:lnTo>
                      <a:pt x="160" y="4064"/>
                    </a:lnTo>
                    <a:lnTo>
                      <a:pt x="122" y="4041"/>
                    </a:lnTo>
                    <a:lnTo>
                      <a:pt x="87" y="4011"/>
                    </a:lnTo>
                    <a:lnTo>
                      <a:pt x="57" y="3976"/>
                    </a:lnTo>
                    <a:lnTo>
                      <a:pt x="32" y="3938"/>
                    </a:lnTo>
                    <a:lnTo>
                      <a:pt x="15" y="3894"/>
                    </a:lnTo>
                    <a:lnTo>
                      <a:pt x="4" y="3848"/>
                    </a:lnTo>
                    <a:lnTo>
                      <a:pt x="0" y="3801"/>
                    </a:lnTo>
                    <a:lnTo>
                      <a:pt x="0" y="549"/>
                    </a:lnTo>
                    <a:lnTo>
                      <a:pt x="4" y="500"/>
                    </a:lnTo>
                    <a:lnTo>
                      <a:pt x="15" y="456"/>
                    </a:lnTo>
                    <a:lnTo>
                      <a:pt x="32" y="412"/>
                    </a:lnTo>
                    <a:lnTo>
                      <a:pt x="57" y="374"/>
                    </a:lnTo>
                    <a:lnTo>
                      <a:pt x="87" y="339"/>
                    </a:lnTo>
                    <a:lnTo>
                      <a:pt x="122" y="309"/>
                    </a:lnTo>
                    <a:lnTo>
                      <a:pt x="160" y="286"/>
                    </a:lnTo>
                    <a:lnTo>
                      <a:pt x="202" y="267"/>
                    </a:lnTo>
                    <a:lnTo>
                      <a:pt x="248" y="256"/>
                    </a:lnTo>
                    <a:lnTo>
                      <a:pt x="297" y="252"/>
                    </a:lnTo>
                    <a:lnTo>
                      <a:pt x="817" y="252"/>
                    </a:lnTo>
                    <a:lnTo>
                      <a:pt x="817" y="79"/>
                    </a:lnTo>
                    <a:lnTo>
                      <a:pt x="819" y="58"/>
                    </a:lnTo>
                    <a:lnTo>
                      <a:pt x="828" y="40"/>
                    </a:lnTo>
                    <a:lnTo>
                      <a:pt x="840" y="24"/>
                    </a:lnTo>
                    <a:lnTo>
                      <a:pt x="856" y="11"/>
                    </a:lnTo>
                    <a:lnTo>
                      <a:pt x="875" y="2"/>
                    </a:lnTo>
                    <a:lnTo>
                      <a:pt x="896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6" name="Freeform 7"/>
              <p:cNvSpPr>
                <a:spLocks/>
              </p:cNvSpPr>
              <p:nvPr/>
            </p:nvSpPr>
            <p:spPr bwMode="auto">
              <a:xfrm>
                <a:off x="20812125" y="862012"/>
                <a:ext cx="2106613" cy="252413"/>
              </a:xfrm>
              <a:custGeom>
                <a:avLst/>
                <a:gdLst>
                  <a:gd name="T0" fmla="*/ 80 w 1327"/>
                  <a:gd name="T1" fmla="*/ 0 h 159"/>
                  <a:gd name="T2" fmla="*/ 1247 w 1327"/>
                  <a:gd name="T3" fmla="*/ 0 h 159"/>
                  <a:gd name="T4" fmla="*/ 1268 w 1327"/>
                  <a:gd name="T5" fmla="*/ 2 h 159"/>
                  <a:gd name="T6" fmla="*/ 1287 w 1327"/>
                  <a:gd name="T7" fmla="*/ 10 h 159"/>
                  <a:gd name="T8" fmla="*/ 1303 w 1327"/>
                  <a:gd name="T9" fmla="*/ 22 h 159"/>
                  <a:gd name="T10" fmla="*/ 1315 w 1327"/>
                  <a:gd name="T11" fmla="*/ 38 h 159"/>
                  <a:gd name="T12" fmla="*/ 1324 w 1327"/>
                  <a:gd name="T13" fmla="*/ 58 h 159"/>
                  <a:gd name="T14" fmla="*/ 1327 w 1327"/>
                  <a:gd name="T15" fmla="*/ 79 h 159"/>
                  <a:gd name="T16" fmla="*/ 1324 w 1327"/>
                  <a:gd name="T17" fmla="*/ 100 h 159"/>
                  <a:gd name="T18" fmla="*/ 1315 w 1327"/>
                  <a:gd name="T19" fmla="*/ 120 h 159"/>
                  <a:gd name="T20" fmla="*/ 1303 w 1327"/>
                  <a:gd name="T21" fmla="*/ 136 h 159"/>
                  <a:gd name="T22" fmla="*/ 1287 w 1327"/>
                  <a:gd name="T23" fmla="*/ 149 h 159"/>
                  <a:gd name="T24" fmla="*/ 1268 w 1327"/>
                  <a:gd name="T25" fmla="*/ 156 h 159"/>
                  <a:gd name="T26" fmla="*/ 1247 w 1327"/>
                  <a:gd name="T27" fmla="*/ 159 h 159"/>
                  <a:gd name="T28" fmla="*/ 80 w 1327"/>
                  <a:gd name="T29" fmla="*/ 159 h 159"/>
                  <a:gd name="T30" fmla="*/ 58 w 1327"/>
                  <a:gd name="T31" fmla="*/ 156 h 159"/>
                  <a:gd name="T32" fmla="*/ 40 w 1327"/>
                  <a:gd name="T33" fmla="*/ 149 h 159"/>
                  <a:gd name="T34" fmla="*/ 24 w 1327"/>
                  <a:gd name="T35" fmla="*/ 136 h 159"/>
                  <a:gd name="T36" fmla="*/ 11 w 1327"/>
                  <a:gd name="T37" fmla="*/ 120 h 159"/>
                  <a:gd name="T38" fmla="*/ 3 w 1327"/>
                  <a:gd name="T39" fmla="*/ 100 h 159"/>
                  <a:gd name="T40" fmla="*/ 0 w 1327"/>
                  <a:gd name="T41" fmla="*/ 79 h 159"/>
                  <a:gd name="T42" fmla="*/ 3 w 1327"/>
                  <a:gd name="T43" fmla="*/ 58 h 159"/>
                  <a:gd name="T44" fmla="*/ 11 w 1327"/>
                  <a:gd name="T45" fmla="*/ 38 h 159"/>
                  <a:gd name="T46" fmla="*/ 24 w 1327"/>
                  <a:gd name="T47" fmla="*/ 22 h 159"/>
                  <a:gd name="T48" fmla="*/ 40 w 1327"/>
                  <a:gd name="T49" fmla="*/ 10 h 159"/>
                  <a:gd name="T50" fmla="*/ 58 w 1327"/>
                  <a:gd name="T51" fmla="*/ 2 h 159"/>
                  <a:gd name="T52" fmla="*/ 80 w 1327"/>
                  <a:gd name="T53" fmla="*/ 0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327" h="159">
                    <a:moveTo>
                      <a:pt x="80" y="0"/>
                    </a:moveTo>
                    <a:lnTo>
                      <a:pt x="1247" y="0"/>
                    </a:lnTo>
                    <a:lnTo>
                      <a:pt x="1268" y="2"/>
                    </a:lnTo>
                    <a:lnTo>
                      <a:pt x="1287" y="10"/>
                    </a:lnTo>
                    <a:lnTo>
                      <a:pt x="1303" y="22"/>
                    </a:lnTo>
                    <a:lnTo>
                      <a:pt x="1315" y="38"/>
                    </a:lnTo>
                    <a:lnTo>
                      <a:pt x="1324" y="58"/>
                    </a:lnTo>
                    <a:lnTo>
                      <a:pt x="1327" y="79"/>
                    </a:lnTo>
                    <a:lnTo>
                      <a:pt x="1324" y="100"/>
                    </a:lnTo>
                    <a:lnTo>
                      <a:pt x="1315" y="120"/>
                    </a:lnTo>
                    <a:lnTo>
                      <a:pt x="1303" y="136"/>
                    </a:lnTo>
                    <a:lnTo>
                      <a:pt x="1287" y="149"/>
                    </a:lnTo>
                    <a:lnTo>
                      <a:pt x="1268" y="156"/>
                    </a:lnTo>
                    <a:lnTo>
                      <a:pt x="1247" y="159"/>
                    </a:lnTo>
                    <a:lnTo>
                      <a:pt x="80" y="159"/>
                    </a:lnTo>
                    <a:lnTo>
                      <a:pt x="58" y="156"/>
                    </a:lnTo>
                    <a:lnTo>
                      <a:pt x="40" y="149"/>
                    </a:lnTo>
                    <a:lnTo>
                      <a:pt x="24" y="136"/>
                    </a:lnTo>
                    <a:lnTo>
                      <a:pt x="11" y="120"/>
                    </a:lnTo>
                    <a:lnTo>
                      <a:pt x="3" y="100"/>
                    </a:lnTo>
                    <a:lnTo>
                      <a:pt x="0" y="79"/>
                    </a:lnTo>
                    <a:lnTo>
                      <a:pt x="3" y="58"/>
                    </a:lnTo>
                    <a:lnTo>
                      <a:pt x="11" y="38"/>
                    </a:lnTo>
                    <a:lnTo>
                      <a:pt x="24" y="22"/>
                    </a:lnTo>
                    <a:lnTo>
                      <a:pt x="40" y="10"/>
                    </a:lnTo>
                    <a:lnTo>
                      <a:pt x="58" y="2"/>
                    </a:lnTo>
                    <a:lnTo>
                      <a:pt x="80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9" name="Freeform 8"/>
              <p:cNvSpPr>
                <a:spLocks/>
              </p:cNvSpPr>
              <p:nvPr/>
            </p:nvSpPr>
            <p:spPr bwMode="auto">
              <a:xfrm>
                <a:off x="20410488" y="862012"/>
                <a:ext cx="276225" cy="252413"/>
              </a:xfrm>
              <a:custGeom>
                <a:avLst/>
                <a:gdLst>
                  <a:gd name="T0" fmla="*/ 79 w 174"/>
                  <a:gd name="T1" fmla="*/ 0 h 159"/>
                  <a:gd name="T2" fmla="*/ 93 w 174"/>
                  <a:gd name="T3" fmla="*/ 0 h 159"/>
                  <a:gd name="T4" fmla="*/ 114 w 174"/>
                  <a:gd name="T5" fmla="*/ 2 h 159"/>
                  <a:gd name="T6" fmla="*/ 134 w 174"/>
                  <a:gd name="T7" fmla="*/ 10 h 159"/>
                  <a:gd name="T8" fmla="*/ 150 w 174"/>
                  <a:gd name="T9" fmla="*/ 22 h 159"/>
                  <a:gd name="T10" fmla="*/ 163 w 174"/>
                  <a:gd name="T11" fmla="*/ 38 h 159"/>
                  <a:gd name="T12" fmla="*/ 171 w 174"/>
                  <a:gd name="T13" fmla="*/ 58 h 159"/>
                  <a:gd name="T14" fmla="*/ 174 w 174"/>
                  <a:gd name="T15" fmla="*/ 79 h 159"/>
                  <a:gd name="T16" fmla="*/ 171 w 174"/>
                  <a:gd name="T17" fmla="*/ 100 h 159"/>
                  <a:gd name="T18" fmla="*/ 163 w 174"/>
                  <a:gd name="T19" fmla="*/ 120 h 159"/>
                  <a:gd name="T20" fmla="*/ 150 w 174"/>
                  <a:gd name="T21" fmla="*/ 136 h 159"/>
                  <a:gd name="T22" fmla="*/ 134 w 174"/>
                  <a:gd name="T23" fmla="*/ 149 h 159"/>
                  <a:gd name="T24" fmla="*/ 114 w 174"/>
                  <a:gd name="T25" fmla="*/ 156 h 159"/>
                  <a:gd name="T26" fmla="*/ 93 w 174"/>
                  <a:gd name="T27" fmla="*/ 159 h 159"/>
                  <a:gd name="T28" fmla="*/ 79 w 174"/>
                  <a:gd name="T29" fmla="*/ 159 h 159"/>
                  <a:gd name="T30" fmla="*/ 58 w 174"/>
                  <a:gd name="T31" fmla="*/ 156 h 159"/>
                  <a:gd name="T32" fmla="*/ 40 w 174"/>
                  <a:gd name="T33" fmla="*/ 149 h 159"/>
                  <a:gd name="T34" fmla="*/ 22 w 174"/>
                  <a:gd name="T35" fmla="*/ 136 h 159"/>
                  <a:gd name="T36" fmla="*/ 10 w 174"/>
                  <a:gd name="T37" fmla="*/ 120 h 159"/>
                  <a:gd name="T38" fmla="*/ 2 w 174"/>
                  <a:gd name="T39" fmla="*/ 100 h 159"/>
                  <a:gd name="T40" fmla="*/ 0 w 174"/>
                  <a:gd name="T41" fmla="*/ 79 h 159"/>
                  <a:gd name="T42" fmla="*/ 2 w 174"/>
                  <a:gd name="T43" fmla="*/ 58 h 159"/>
                  <a:gd name="T44" fmla="*/ 10 w 174"/>
                  <a:gd name="T45" fmla="*/ 38 h 159"/>
                  <a:gd name="T46" fmla="*/ 22 w 174"/>
                  <a:gd name="T47" fmla="*/ 22 h 159"/>
                  <a:gd name="T48" fmla="*/ 40 w 174"/>
                  <a:gd name="T49" fmla="*/ 10 h 159"/>
                  <a:gd name="T50" fmla="*/ 58 w 174"/>
                  <a:gd name="T51" fmla="*/ 2 h 159"/>
                  <a:gd name="T52" fmla="*/ 79 w 174"/>
                  <a:gd name="T53" fmla="*/ 0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74" h="159">
                    <a:moveTo>
                      <a:pt x="79" y="0"/>
                    </a:moveTo>
                    <a:lnTo>
                      <a:pt x="93" y="0"/>
                    </a:lnTo>
                    <a:lnTo>
                      <a:pt x="114" y="2"/>
                    </a:lnTo>
                    <a:lnTo>
                      <a:pt x="134" y="10"/>
                    </a:lnTo>
                    <a:lnTo>
                      <a:pt x="150" y="22"/>
                    </a:lnTo>
                    <a:lnTo>
                      <a:pt x="163" y="38"/>
                    </a:lnTo>
                    <a:lnTo>
                      <a:pt x="171" y="58"/>
                    </a:lnTo>
                    <a:lnTo>
                      <a:pt x="174" y="79"/>
                    </a:lnTo>
                    <a:lnTo>
                      <a:pt x="171" y="100"/>
                    </a:lnTo>
                    <a:lnTo>
                      <a:pt x="163" y="120"/>
                    </a:lnTo>
                    <a:lnTo>
                      <a:pt x="150" y="136"/>
                    </a:lnTo>
                    <a:lnTo>
                      <a:pt x="134" y="149"/>
                    </a:lnTo>
                    <a:lnTo>
                      <a:pt x="114" y="156"/>
                    </a:lnTo>
                    <a:lnTo>
                      <a:pt x="93" y="159"/>
                    </a:lnTo>
                    <a:lnTo>
                      <a:pt x="79" y="159"/>
                    </a:lnTo>
                    <a:lnTo>
                      <a:pt x="58" y="156"/>
                    </a:lnTo>
                    <a:lnTo>
                      <a:pt x="40" y="149"/>
                    </a:lnTo>
                    <a:lnTo>
                      <a:pt x="22" y="136"/>
                    </a:lnTo>
                    <a:lnTo>
                      <a:pt x="10" y="120"/>
                    </a:lnTo>
                    <a:lnTo>
                      <a:pt x="2" y="100"/>
                    </a:lnTo>
                    <a:lnTo>
                      <a:pt x="0" y="79"/>
                    </a:lnTo>
                    <a:lnTo>
                      <a:pt x="2" y="58"/>
                    </a:lnTo>
                    <a:lnTo>
                      <a:pt x="10" y="38"/>
                    </a:lnTo>
                    <a:lnTo>
                      <a:pt x="22" y="22"/>
                    </a:lnTo>
                    <a:lnTo>
                      <a:pt x="40" y="10"/>
                    </a:lnTo>
                    <a:lnTo>
                      <a:pt x="58" y="2"/>
                    </a:lnTo>
                    <a:lnTo>
                      <a:pt x="79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0" name="Freeform 9"/>
              <p:cNvSpPr>
                <a:spLocks/>
              </p:cNvSpPr>
              <p:nvPr/>
            </p:nvSpPr>
            <p:spPr bwMode="auto">
              <a:xfrm>
                <a:off x="21108988" y="1681162"/>
                <a:ext cx="1809750" cy="255588"/>
              </a:xfrm>
              <a:custGeom>
                <a:avLst/>
                <a:gdLst>
                  <a:gd name="T0" fmla="*/ 81 w 1140"/>
                  <a:gd name="T1" fmla="*/ 0 h 161"/>
                  <a:gd name="T2" fmla="*/ 1060 w 1140"/>
                  <a:gd name="T3" fmla="*/ 0 h 161"/>
                  <a:gd name="T4" fmla="*/ 1081 w 1140"/>
                  <a:gd name="T5" fmla="*/ 4 h 161"/>
                  <a:gd name="T6" fmla="*/ 1100 w 1140"/>
                  <a:gd name="T7" fmla="*/ 12 h 161"/>
                  <a:gd name="T8" fmla="*/ 1116 w 1140"/>
                  <a:gd name="T9" fmla="*/ 24 h 161"/>
                  <a:gd name="T10" fmla="*/ 1128 w 1140"/>
                  <a:gd name="T11" fmla="*/ 40 h 161"/>
                  <a:gd name="T12" fmla="*/ 1137 w 1140"/>
                  <a:gd name="T13" fmla="*/ 60 h 161"/>
                  <a:gd name="T14" fmla="*/ 1140 w 1140"/>
                  <a:gd name="T15" fmla="*/ 81 h 161"/>
                  <a:gd name="T16" fmla="*/ 1137 w 1140"/>
                  <a:gd name="T17" fmla="*/ 102 h 161"/>
                  <a:gd name="T18" fmla="*/ 1128 w 1140"/>
                  <a:gd name="T19" fmla="*/ 121 h 161"/>
                  <a:gd name="T20" fmla="*/ 1116 w 1140"/>
                  <a:gd name="T21" fmla="*/ 137 h 161"/>
                  <a:gd name="T22" fmla="*/ 1100 w 1140"/>
                  <a:gd name="T23" fmla="*/ 151 h 161"/>
                  <a:gd name="T24" fmla="*/ 1081 w 1140"/>
                  <a:gd name="T25" fmla="*/ 158 h 161"/>
                  <a:gd name="T26" fmla="*/ 1060 w 1140"/>
                  <a:gd name="T27" fmla="*/ 161 h 161"/>
                  <a:gd name="T28" fmla="*/ 81 w 1140"/>
                  <a:gd name="T29" fmla="*/ 161 h 161"/>
                  <a:gd name="T30" fmla="*/ 60 w 1140"/>
                  <a:gd name="T31" fmla="*/ 158 h 161"/>
                  <a:gd name="T32" fmla="*/ 40 w 1140"/>
                  <a:gd name="T33" fmla="*/ 151 h 161"/>
                  <a:gd name="T34" fmla="*/ 24 w 1140"/>
                  <a:gd name="T35" fmla="*/ 137 h 161"/>
                  <a:gd name="T36" fmla="*/ 12 w 1140"/>
                  <a:gd name="T37" fmla="*/ 121 h 161"/>
                  <a:gd name="T38" fmla="*/ 4 w 1140"/>
                  <a:gd name="T39" fmla="*/ 102 h 161"/>
                  <a:gd name="T40" fmla="*/ 0 w 1140"/>
                  <a:gd name="T41" fmla="*/ 81 h 161"/>
                  <a:gd name="T42" fmla="*/ 4 w 1140"/>
                  <a:gd name="T43" fmla="*/ 60 h 161"/>
                  <a:gd name="T44" fmla="*/ 12 w 1140"/>
                  <a:gd name="T45" fmla="*/ 40 h 161"/>
                  <a:gd name="T46" fmla="*/ 24 w 1140"/>
                  <a:gd name="T47" fmla="*/ 24 h 161"/>
                  <a:gd name="T48" fmla="*/ 40 w 1140"/>
                  <a:gd name="T49" fmla="*/ 12 h 161"/>
                  <a:gd name="T50" fmla="*/ 60 w 1140"/>
                  <a:gd name="T51" fmla="*/ 4 h 161"/>
                  <a:gd name="T52" fmla="*/ 81 w 1140"/>
                  <a:gd name="T53" fmla="*/ 0 h 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140" h="161">
                    <a:moveTo>
                      <a:pt x="81" y="0"/>
                    </a:moveTo>
                    <a:lnTo>
                      <a:pt x="1060" y="0"/>
                    </a:lnTo>
                    <a:lnTo>
                      <a:pt x="1081" y="4"/>
                    </a:lnTo>
                    <a:lnTo>
                      <a:pt x="1100" y="12"/>
                    </a:lnTo>
                    <a:lnTo>
                      <a:pt x="1116" y="24"/>
                    </a:lnTo>
                    <a:lnTo>
                      <a:pt x="1128" y="40"/>
                    </a:lnTo>
                    <a:lnTo>
                      <a:pt x="1137" y="60"/>
                    </a:lnTo>
                    <a:lnTo>
                      <a:pt x="1140" y="81"/>
                    </a:lnTo>
                    <a:lnTo>
                      <a:pt x="1137" y="102"/>
                    </a:lnTo>
                    <a:lnTo>
                      <a:pt x="1128" y="121"/>
                    </a:lnTo>
                    <a:lnTo>
                      <a:pt x="1116" y="137"/>
                    </a:lnTo>
                    <a:lnTo>
                      <a:pt x="1100" y="151"/>
                    </a:lnTo>
                    <a:lnTo>
                      <a:pt x="1081" y="158"/>
                    </a:lnTo>
                    <a:lnTo>
                      <a:pt x="1060" y="161"/>
                    </a:lnTo>
                    <a:lnTo>
                      <a:pt x="81" y="161"/>
                    </a:lnTo>
                    <a:lnTo>
                      <a:pt x="60" y="158"/>
                    </a:lnTo>
                    <a:lnTo>
                      <a:pt x="40" y="151"/>
                    </a:lnTo>
                    <a:lnTo>
                      <a:pt x="24" y="137"/>
                    </a:lnTo>
                    <a:lnTo>
                      <a:pt x="12" y="121"/>
                    </a:lnTo>
                    <a:lnTo>
                      <a:pt x="4" y="102"/>
                    </a:lnTo>
                    <a:lnTo>
                      <a:pt x="0" y="81"/>
                    </a:lnTo>
                    <a:lnTo>
                      <a:pt x="4" y="60"/>
                    </a:lnTo>
                    <a:lnTo>
                      <a:pt x="12" y="40"/>
                    </a:lnTo>
                    <a:lnTo>
                      <a:pt x="24" y="24"/>
                    </a:lnTo>
                    <a:lnTo>
                      <a:pt x="40" y="12"/>
                    </a:lnTo>
                    <a:lnTo>
                      <a:pt x="60" y="4"/>
                    </a:lnTo>
                    <a:lnTo>
                      <a:pt x="81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1" name="Freeform 10"/>
              <p:cNvSpPr>
                <a:spLocks/>
              </p:cNvSpPr>
              <p:nvPr/>
            </p:nvSpPr>
            <p:spPr bwMode="auto">
              <a:xfrm>
                <a:off x="20862925" y="2508250"/>
                <a:ext cx="2055813" cy="254000"/>
              </a:xfrm>
              <a:custGeom>
                <a:avLst/>
                <a:gdLst>
                  <a:gd name="T0" fmla="*/ 80 w 1295"/>
                  <a:gd name="T1" fmla="*/ 0 h 160"/>
                  <a:gd name="T2" fmla="*/ 1215 w 1295"/>
                  <a:gd name="T3" fmla="*/ 0 h 160"/>
                  <a:gd name="T4" fmla="*/ 1236 w 1295"/>
                  <a:gd name="T5" fmla="*/ 2 h 160"/>
                  <a:gd name="T6" fmla="*/ 1255 w 1295"/>
                  <a:gd name="T7" fmla="*/ 10 h 160"/>
                  <a:gd name="T8" fmla="*/ 1271 w 1295"/>
                  <a:gd name="T9" fmla="*/ 22 h 160"/>
                  <a:gd name="T10" fmla="*/ 1283 w 1295"/>
                  <a:gd name="T11" fmla="*/ 40 h 160"/>
                  <a:gd name="T12" fmla="*/ 1292 w 1295"/>
                  <a:gd name="T13" fmla="*/ 58 h 160"/>
                  <a:gd name="T14" fmla="*/ 1295 w 1295"/>
                  <a:gd name="T15" fmla="*/ 79 h 160"/>
                  <a:gd name="T16" fmla="*/ 1292 w 1295"/>
                  <a:gd name="T17" fmla="*/ 100 h 160"/>
                  <a:gd name="T18" fmla="*/ 1283 w 1295"/>
                  <a:gd name="T19" fmla="*/ 120 h 160"/>
                  <a:gd name="T20" fmla="*/ 1271 w 1295"/>
                  <a:gd name="T21" fmla="*/ 136 h 160"/>
                  <a:gd name="T22" fmla="*/ 1255 w 1295"/>
                  <a:gd name="T23" fmla="*/ 149 h 160"/>
                  <a:gd name="T24" fmla="*/ 1236 w 1295"/>
                  <a:gd name="T25" fmla="*/ 156 h 160"/>
                  <a:gd name="T26" fmla="*/ 1215 w 1295"/>
                  <a:gd name="T27" fmla="*/ 160 h 160"/>
                  <a:gd name="T28" fmla="*/ 80 w 1295"/>
                  <a:gd name="T29" fmla="*/ 160 h 160"/>
                  <a:gd name="T30" fmla="*/ 59 w 1295"/>
                  <a:gd name="T31" fmla="*/ 156 h 160"/>
                  <a:gd name="T32" fmla="*/ 40 w 1295"/>
                  <a:gd name="T33" fmla="*/ 149 h 160"/>
                  <a:gd name="T34" fmla="*/ 24 w 1295"/>
                  <a:gd name="T35" fmla="*/ 136 h 160"/>
                  <a:gd name="T36" fmla="*/ 12 w 1295"/>
                  <a:gd name="T37" fmla="*/ 120 h 160"/>
                  <a:gd name="T38" fmla="*/ 3 w 1295"/>
                  <a:gd name="T39" fmla="*/ 100 h 160"/>
                  <a:gd name="T40" fmla="*/ 0 w 1295"/>
                  <a:gd name="T41" fmla="*/ 79 h 160"/>
                  <a:gd name="T42" fmla="*/ 3 w 1295"/>
                  <a:gd name="T43" fmla="*/ 58 h 160"/>
                  <a:gd name="T44" fmla="*/ 12 w 1295"/>
                  <a:gd name="T45" fmla="*/ 40 h 160"/>
                  <a:gd name="T46" fmla="*/ 24 w 1295"/>
                  <a:gd name="T47" fmla="*/ 22 h 160"/>
                  <a:gd name="T48" fmla="*/ 40 w 1295"/>
                  <a:gd name="T49" fmla="*/ 10 h 160"/>
                  <a:gd name="T50" fmla="*/ 59 w 1295"/>
                  <a:gd name="T51" fmla="*/ 2 h 160"/>
                  <a:gd name="T52" fmla="*/ 80 w 1295"/>
                  <a:gd name="T53" fmla="*/ 0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95" h="160">
                    <a:moveTo>
                      <a:pt x="80" y="0"/>
                    </a:moveTo>
                    <a:lnTo>
                      <a:pt x="1215" y="0"/>
                    </a:lnTo>
                    <a:lnTo>
                      <a:pt x="1236" y="2"/>
                    </a:lnTo>
                    <a:lnTo>
                      <a:pt x="1255" y="10"/>
                    </a:lnTo>
                    <a:lnTo>
                      <a:pt x="1271" y="22"/>
                    </a:lnTo>
                    <a:lnTo>
                      <a:pt x="1283" y="40"/>
                    </a:lnTo>
                    <a:lnTo>
                      <a:pt x="1292" y="58"/>
                    </a:lnTo>
                    <a:lnTo>
                      <a:pt x="1295" y="79"/>
                    </a:lnTo>
                    <a:lnTo>
                      <a:pt x="1292" y="100"/>
                    </a:lnTo>
                    <a:lnTo>
                      <a:pt x="1283" y="120"/>
                    </a:lnTo>
                    <a:lnTo>
                      <a:pt x="1271" y="136"/>
                    </a:lnTo>
                    <a:lnTo>
                      <a:pt x="1255" y="149"/>
                    </a:lnTo>
                    <a:lnTo>
                      <a:pt x="1236" y="156"/>
                    </a:lnTo>
                    <a:lnTo>
                      <a:pt x="1215" y="160"/>
                    </a:lnTo>
                    <a:lnTo>
                      <a:pt x="80" y="160"/>
                    </a:lnTo>
                    <a:lnTo>
                      <a:pt x="59" y="156"/>
                    </a:lnTo>
                    <a:lnTo>
                      <a:pt x="40" y="149"/>
                    </a:lnTo>
                    <a:lnTo>
                      <a:pt x="24" y="136"/>
                    </a:lnTo>
                    <a:lnTo>
                      <a:pt x="12" y="120"/>
                    </a:lnTo>
                    <a:lnTo>
                      <a:pt x="3" y="100"/>
                    </a:lnTo>
                    <a:lnTo>
                      <a:pt x="0" y="79"/>
                    </a:lnTo>
                    <a:lnTo>
                      <a:pt x="3" y="58"/>
                    </a:lnTo>
                    <a:lnTo>
                      <a:pt x="12" y="40"/>
                    </a:lnTo>
                    <a:lnTo>
                      <a:pt x="24" y="22"/>
                    </a:lnTo>
                    <a:lnTo>
                      <a:pt x="40" y="10"/>
                    </a:lnTo>
                    <a:lnTo>
                      <a:pt x="59" y="2"/>
                    </a:lnTo>
                    <a:lnTo>
                      <a:pt x="80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2" name="Freeform 11"/>
              <p:cNvSpPr>
                <a:spLocks/>
              </p:cNvSpPr>
              <p:nvPr/>
            </p:nvSpPr>
            <p:spPr bwMode="auto">
              <a:xfrm>
                <a:off x="20410488" y="2508250"/>
                <a:ext cx="276225" cy="254000"/>
              </a:xfrm>
              <a:custGeom>
                <a:avLst/>
                <a:gdLst>
                  <a:gd name="T0" fmla="*/ 79 w 174"/>
                  <a:gd name="T1" fmla="*/ 0 h 160"/>
                  <a:gd name="T2" fmla="*/ 93 w 174"/>
                  <a:gd name="T3" fmla="*/ 0 h 160"/>
                  <a:gd name="T4" fmla="*/ 114 w 174"/>
                  <a:gd name="T5" fmla="*/ 2 h 160"/>
                  <a:gd name="T6" fmla="*/ 134 w 174"/>
                  <a:gd name="T7" fmla="*/ 10 h 160"/>
                  <a:gd name="T8" fmla="*/ 150 w 174"/>
                  <a:gd name="T9" fmla="*/ 22 h 160"/>
                  <a:gd name="T10" fmla="*/ 163 w 174"/>
                  <a:gd name="T11" fmla="*/ 40 h 160"/>
                  <a:gd name="T12" fmla="*/ 171 w 174"/>
                  <a:gd name="T13" fmla="*/ 58 h 160"/>
                  <a:gd name="T14" fmla="*/ 174 w 174"/>
                  <a:gd name="T15" fmla="*/ 79 h 160"/>
                  <a:gd name="T16" fmla="*/ 171 w 174"/>
                  <a:gd name="T17" fmla="*/ 100 h 160"/>
                  <a:gd name="T18" fmla="*/ 163 w 174"/>
                  <a:gd name="T19" fmla="*/ 120 h 160"/>
                  <a:gd name="T20" fmla="*/ 150 w 174"/>
                  <a:gd name="T21" fmla="*/ 136 h 160"/>
                  <a:gd name="T22" fmla="*/ 134 w 174"/>
                  <a:gd name="T23" fmla="*/ 149 h 160"/>
                  <a:gd name="T24" fmla="*/ 114 w 174"/>
                  <a:gd name="T25" fmla="*/ 156 h 160"/>
                  <a:gd name="T26" fmla="*/ 93 w 174"/>
                  <a:gd name="T27" fmla="*/ 160 h 160"/>
                  <a:gd name="T28" fmla="*/ 79 w 174"/>
                  <a:gd name="T29" fmla="*/ 160 h 160"/>
                  <a:gd name="T30" fmla="*/ 58 w 174"/>
                  <a:gd name="T31" fmla="*/ 156 h 160"/>
                  <a:gd name="T32" fmla="*/ 40 w 174"/>
                  <a:gd name="T33" fmla="*/ 149 h 160"/>
                  <a:gd name="T34" fmla="*/ 22 w 174"/>
                  <a:gd name="T35" fmla="*/ 136 h 160"/>
                  <a:gd name="T36" fmla="*/ 10 w 174"/>
                  <a:gd name="T37" fmla="*/ 120 h 160"/>
                  <a:gd name="T38" fmla="*/ 2 w 174"/>
                  <a:gd name="T39" fmla="*/ 100 h 160"/>
                  <a:gd name="T40" fmla="*/ 0 w 174"/>
                  <a:gd name="T41" fmla="*/ 79 h 160"/>
                  <a:gd name="T42" fmla="*/ 2 w 174"/>
                  <a:gd name="T43" fmla="*/ 58 h 160"/>
                  <a:gd name="T44" fmla="*/ 10 w 174"/>
                  <a:gd name="T45" fmla="*/ 40 h 160"/>
                  <a:gd name="T46" fmla="*/ 22 w 174"/>
                  <a:gd name="T47" fmla="*/ 22 h 160"/>
                  <a:gd name="T48" fmla="*/ 40 w 174"/>
                  <a:gd name="T49" fmla="*/ 10 h 160"/>
                  <a:gd name="T50" fmla="*/ 58 w 174"/>
                  <a:gd name="T51" fmla="*/ 2 h 160"/>
                  <a:gd name="T52" fmla="*/ 79 w 174"/>
                  <a:gd name="T53" fmla="*/ 0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74" h="160">
                    <a:moveTo>
                      <a:pt x="79" y="0"/>
                    </a:moveTo>
                    <a:lnTo>
                      <a:pt x="93" y="0"/>
                    </a:lnTo>
                    <a:lnTo>
                      <a:pt x="114" y="2"/>
                    </a:lnTo>
                    <a:lnTo>
                      <a:pt x="134" y="10"/>
                    </a:lnTo>
                    <a:lnTo>
                      <a:pt x="150" y="22"/>
                    </a:lnTo>
                    <a:lnTo>
                      <a:pt x="163" y="40"/>
                    </a:lnTo>
                    <a:lnTo>
                      <a:pt x="171" y="58"/>
                    </a:lnTo>
                    <a:lnTo>
                      <a:pt x="174" y="79"/>
                    </a:lnTo>
                    <a:lnTo>
                      <a:pt x="171" y="100"/>
                    </a:lnTo>
                    <a:lnTo>
                      <a:pt x="163" y="120"/>
                    </a:lnTo>
                    <a:lnTo>
                      <a:pt x="150" y="136"/>
                    </a:lnTo>
                    <a:lnTo>
                      <a:pt x="134" y="149"/>
                    </a:lnTo>
                    <a:lnTo>
                      <a:pt x="114" y="156"/>
                    </a:lnTo>
                    <a:lnTo>
                      <a:pt x="93" y="160"/>
                    </a:lnTo>
                    <a:lnTo>
                      <a:pt x="79" y="160"/>
                    </a:lnTo>
                    <a:lnTo>
                      <a:pt x="58" y="156"/>
                    </a:lnTo>
                    <a:lnTo>
                      <a:pt x="40" y="149"/>
                    </a:lnTo>
                    <a:lnTo>
                      <a:pt x="22" y="136"/>
                    </a:lnTo>
                    <a:lnTo>
                      <a:pt x="10" y="120"/>
                    </a:lnTo>
                    <a:lnTo>
                      <a:pt x="2" y="100"/>
                    </a:lnTo>
                    <a:lnTo>
                      <a:pt x="0" y="79"/>
                    </a:lnTo>
                    <a:lnTo>
                      <a:pt x="2" y="58"/>
                    </a:lnTo>
                    <a:lnTo>
                      <a:pt x="10" y="40"/>
                    </a:lnTo>
                    <a:lnTo>
                      <a:pt x="22" y="22"/>
                    </a:lnTo>
                    <a:lnTo>
                      <a:pt x="40" y="10"/>
                    </a:lnTo>
                    <a:lnTo>
                      <a:pt x="58" y="2"/>
                    </a:lnTo>
                    <a:lnTo>
                      <a:pt x="79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3" name="Freeform 12"/>
              <p:cNvSpPr>
                <a:spLocks/>
              </p:cNvSpPr>
              <p:nvPr/>
            </p:nvSpPr>
            <p:spPr bwMode="auto">
              <a:xfrm>
                <a:off x="21108988" y="3327400"/>
                <a:ext cx="1809750" cy="255588"/>
              </a:xfrm>
              <a:custGeom>
                <a:avLst/>
                <a:gdLst>
                  <a:gd name="T0" fmla="*/ 81 w 1140"/>
                  <a:gd name="T1" fmla="*/ 0 h 161"/>
                  <a:gd name="T2" fmla="*/ 1060 w 1140"/>
                  <a:gd name="T3" fmla="*/ 0 h 161"/>
                  <a:gd name="T4" fmla="*/ 1081 w 1140"/>
                  <a:gd name="T5" fmla="*/ 4 h 161"/>
                  <a:gd name="T6" fmla="*/ 1100 w 1140"/>
                  <a:gd name="T7" fmla="*/ 12 h 161"/>
                  <a:gd name="T8" fmla="*/ 1116 w 1140"/>
                  <a:gd name="T9" fmla="*/ 24 h 161"/>
                  <a:gd name="T10" fmla="*/ 1128 w 1140"/>
                  <a:gd name="T11" fmla="*/ 40 h 161"/>
                  <a:gd name="T12" fmla="*/ 1137 w 1140"/>
                  <a:gd name="T13" fmla="*/ 60 h 161"/>
                  <a:gd name="T14" fmla="*/ 1140 w 1140"/>
                  <a:gd name="T15" fmla="*/ 81 h 161"/>
                  <a:gd name="T16" fmla="*/ 1137 w 1140"/>
                  <a:gd name="T17" fmla="*/ 102 h 161"/>
                  <a:gd name="T18" fmla="*/ 1128 w 1140"/>
                  <a:gd name="T19" fmla="*/ 121 h 161"/>
                  <a:gd name="T20" fmla="*/ 1116 w 1140"/>
                  <a:gd name="T21" fmla="*/ 137 h 161"/>
                  <a:gd name="T22" fmla="*/ 1100 w 1140"/>
                  <a:gd name="T23" fmla="*/ 151 h 161"/>
                  <a:gd name="T24" fmla="*/ 1081 w 1140"/>
                  <a:gd name="T25" fmla="*/ 158 h 161"/>
                  <a:gd name="T26" fmla="*/ 1060 w 1140"/>
                  <a:gd name="T27" fmla="*/ 161 h 161"/>
                  <a:gd name="T28" fmla="*/ 81 w 1140"/>
                  <a:gd name="T29" fmla="*/ 161 h 161"/>
                  <a:gd name="T30" fmla="*/ 60 w 1140"/>
                  <a:gd name="T31" fmla="*/ 158 h 161"/>
                  <a:gd name="T32" fmla="*/ 40 w 1140"/>
                  <a:gd name="T33" fmla="*/ 151 h 161"/>
                  <a:gd name="T34" fmla="*/ 24 w 1140"/>
                  <a:gd name="T35" fmla="*/ 137 h 161"/>
                  <a:gd name="T36" fmla="*/ 12 w 1140"/>
                  <a:gd name="T37" fmla="*/ 121 h 161"/>
                  <a:gd name="T38" fmla="*/ 4 w 1140"/>
                  <a:gd name="T39" fmla="*/ 102 h 161"/>
                  <a:gd name="T40" fmla="*/ 0 w 1140"/>
                  <a:gd name="T41" fmla="*/ 81 h 161"/>
                  <a:gd name="T42" fmla="*/ 4 w 1140"/>
                  <a:gd name="T43" fmla="*/ 60 h 161"/>
                  <a:gd name="T44" fmla="*/ 12 w 1140"/>
                  <a:gd name="T45" fmla="*/ 40 h 161"/>
                  <a:gd name="T46" fmla="*/ 24 w 1140"/>
                  <a:gd name="T47" fmla="*/ 24 h 161"/>
                  <a:gd name="T48" fmla="*/ 40 w 1140"/>
                  <a:gd name="T49" fmla="*/ 12 h 161"/>
                  <a:gd name="T50" fmla="*/ 60 w 1140"/>
                  <a:gd name="T51" fmla="*/ 4 h 161"/>
                  <a:gd name="T52" fmla="*/ 81 w 1140"/>
                  <a:gd name="T53" fmla="*/ 0 h 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140" h="161">
                    <a:moveTo>
                      <a:pt x="81" y="0"/>
                    </a:moveTo>
                    <a:lnTo>
                      <a:pt x="1060" y="0"/>
                    </a:lnTo>
                    <a:lnTo>
                      <a:pt x="1081" y="4"/>
                    </a:lnTo>
                    <a:lnTo>
                      <a:pt x="1100" y="12"/>
                    </a:lnTo>
                    <a:lnTo>
                      <a:pt x="1116" y="24"/>
                    </a:lnTo>
                    <a:lnTo>
                      <a:pt x="1128" y="40"/>
                    </a:lnTo>
                    <a:lnTo>
                      <a:pt x="1137" y="60"/>
                    </a:lnTo>
                    <a:lnTo>
                      <a:pt x="1140" y="81"/>
                    </a:lnTo>
                    <a:lnTo>
                      <a:pt x="1137" y="102"/>
                    </a:lnTo>
                    <a:lnTo>
                      <a:pt x="1128" y="121"/>
                    </a:lnTo>
                    <a:lnTo>
                      <a:pt x="1116" y="137"/>
                    </a:lnTo>
                    <a:lnTo>
                      <a:pt x="1100" y="151"/>
                    </a:lnTo>
                    <a:lnTo>
                      <a:pt x="1081" y="158"/>
                    </a:lnTo>
                    <a:lnTo>
                      <a:pt x="1060" y="161"/>
                    </a:lnTo>
                    <a:lnTo>
                      <a:pt x="81" y="161"/>
                    </a:lnTo>
                    <a:lnTo>
                      <a:pt x="60" y="158"/>
                    </a:lnTo>
                    <a:lnTo>
                      <a:pt x="40" y="151"/>
                    </a:lnTo>
                    <a:lnTo>
                      <a:pt x="24" y="137"/>
                    </a:lnTo>
                    <a:lnTo>
                      <a:pt x="12" y="121"/>
                    </a:lnTo>
                    <a:lnTo>
                      <a:pt x="4" y="102"/>
                    </a:lnTo>
                    <a:lnTo>
                      <a:pt x="0" y="81"/>
                    </a:lnTo>
                    <a:lnTo>
                      <a:pt x="4" y="60"/>
                    </a:lnTo>
                    <a:lnTo>
                      <a:pt x="12" y="40"/>
                    </a:lnTo>
                    <a:lnTo>
                      <a:pt x="24" y="24"/>
                    </a:lnTo>
                    <a:lnTo>
                      <a:pt x="40" y="12"/>
                    </a:lnTo>
                    <a:lnTo>
                      <a:pt x="60" y="4"/>
                    </a:lnTo>
                    <a:lnTo>
                      <a:pt x="81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sp>
          <p:nvSpPr>
            <p:cNvPr id="84" name="TextBox 83"/>
            <p:cNvSpPr txBox="1"/>
            <p:nvPr/>
          </p:nvSpPr>
          <p:spPr>
            <a:xfrm>
              <a:off x="9411016" y="2968194"/>
              <a:ext cx="1162498" cy="5355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12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데이터 수집</a:t>
              </a:r>
              <a:endParaRPr lang="en-US" altLang="ko-KR" sz="12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>
                <a:lnSpc>
                  <a:spcPct val="120000"/>
                </a:lnSpc>
              </a:pPr>
              <a:r>
                <a:rPr lang="ko-KR" altLang="en-US" sz="12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데이터 전처리</a:t>
              </a:r>
              <a:endParaRPr lang="en-US" altLang="ko-KR" sz="12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cxnSp>
        <p:nvCxnSpPr>
          <p:cNvPr id="5" name="직선 화살표 연결선 4"/>
          <p:cNvCxnSpPr/>
          <p:nvPr/>
        </p:nvCxnSpPr>
        <p:spPr>
          <a:xfrm>
            <a:off x="5428570" y="3252775"/>
            <a:ext cx="0" cy="56788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xmlns="" id="{EF98241B-5F08-4DFF-8245-9AEBF138B02D}"/>
              </a:ext>
            </a:extLst>
          </p:cNvPr>
          <p:cNvSpPr txBox="1"/>
          <p:nvPr/>
        </p:nvSpPr>
        <p:spPr>
          <a:xfrm>
            <a:off x="168104" y="2431278"/>
            <a:ext cx="4349268" cy="29731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  1. </a:t>
            </a:r>
            <a:r>
              <a:rPr lang="ko-KR" altLang="en-US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웹크롤링</a:t>
            </a:r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 및 데이터 전처리</a:t>
            </a:r>
            <a:endParaRPr lang="en-US" altLang="ko-KR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>
              <a:lnSpc>
                <a:spcPct val="130000"/>
              </a:lnSpc>
            </a:pPr>
            <a:endParaRPr lang="en-US" altLang="ko-KR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>
              <a:lnSpc>
                <a:spcPct val="130000"/>
              </a:lnSpc>
            </a:pPr>
            <a:r>
              <a: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  2, </a:t>
            </a:r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워드 </a:t>
            </a:r>
            <a:r>
              <a:rPr lang="ko-KR" altLang="en-US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클라우드</a:t>
            </a:r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 및 리뷰 분석</a:t>
            </a:r>
            <a:endParaRPr lang="en-US" altLang="ko-KR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>
              <a:lnSpc>
                <a:spcPct val="130000"/>
              </a:lnSpc>
            </a:pPr>
            <a:endParaRPr lang="en-US" altLang="ko-KR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>
              <a:lnSpc>
                <a:spcPct val="130000"/>
              </a:lnSpc>
            </a:pPr>
            <a:r>
              <a: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  3. </a:t>
            </a:r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대표 문장 추출 후 은행 별 장단점 비교</a:t>
            </a:r>
            <a:endParaRPr lang="en-US" altLang="ko-KR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>
              <a:lnSpc>
                <a:spcPct val="130000"/>
              </a:lnSpc>
            </a:pPr>
            <a:endParaRPr lang="en-US" altLang="ko-KR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>
              <a:lnSpc>
                <a:spcPct val="130000"/>
              </a:lnSpc>
            </a:pPr>
            <a:r>
              <a: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  4. </a:t>
            </a:r>
            <a:r>
              <a:rPr lang="en-US" altLang="ko-KR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ppt</a:t>
            </a:r>
            <a:r>
              <a: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제작 및 결과해석</a:t>
            </a:r>
            <a:endParaRPr lang="en-US" altLang="ko-KR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>
              <a:lnSpc>
                <a:spcPct val="130000"/>
              </a:lnSpc>
            </a:pPr>
            <a:endParaRPr lang="en-US" altLang="ko-KR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xmlns="" id="{9A342B08-EA72-4038-AB74-0A83C8305305}"/>
              </a:ext>
            </a:extLst>
          </p:cNvPr>
          <p:cNvSpPr txBox="1"/>
          <p:nvPr/>
        </p:nvSpPr>
        <p:spPr>
          <a:xfrm>
            <a:off x="-398218" y="349492"/>
            <a:ext cx="163698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500" spc="-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15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02</a:t>
            </a:r>
            <a:endParaRPr lang="ko-KR" altLang="en-US" sz="11500" spc="-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  <a:alpha val="15000"/>
                </a:schemeClr>
              </a:solidFill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746147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직선 연결선 25"/>
          <p:cNvCxnSpPr/>
          <p:nvPr/>
        </p:nvCxnSpPr>
        <p:spPr>
          <a:xfrm>
            <a:off x="5976785" y="1491767"/>
            <a:ext cx="0" cy="386935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>
            <a:off x="9932675" y="1491767"/>
            <a:ext cx="0" cy="386935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11251305" y="1537457"/>
            <a:ext cx="0" cy="386935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4658155" y="1491767"/>
            <a:ext cx="0" cy="386935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그룹 29"/>
          <p:cNvGrpSpPr/>
          <p:nvPr/>
        </p:nvGrpSpPr>
        <p:grpSpPr>
          <a:xfrm>
            <a:off x="4963402" y="1514260"/>
            <a:ext cx="800219" cy="852388"/>
            <a:chOff x="5461129" y="1752645"/>
            <a:chExt cx="601217" cy="704452"/>
          </a:xfrm>
        </p:grpSpPr>
        <p:sp>
          <p:nvSpPr>
            <p:cNvPr id="31" name="TextBox 30"/>
            <p:cNvSpPr txBox="1"/>
            <p:nvPr/>
          </p:nvSpPr>
          <p:spPr>
            <a:xfrm>
              <a:off x="5610281" y="1752645"/>
              <a:ext cx="286879" cy="4324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8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  <a:endParaRPr lang="ko-KR" altLang="en-US" sz="28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5461129" y="2177301"/>
              <a:ext cx="601217" cy="2797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목요일</a:t>
              </a:r>
              <a:r>
                <a:rPr lang="en-US" altLang="ko-KR" sz="16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	</a:t>
              </a:r>
              <a:endParaRPr lang="ko-KR" altLang="en-US" sz="16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cxnSp>
        <p:nvCxnSpPr>
          <p:cNvPr id="33" name="직선 연결선 32"/>
          <p:cNvCxnSpPr/>
          <p:nvPr/>
        </p:nvCxnSpPr>
        <p:spPr>
          <a:xfrm>
            <a:off x="7295415" y="1491767"/>
            <a:ext cx="0" cy="386935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8614045" y="1491767"/>
            <a:ext cx="0" cy="386935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그룹 34"/>
          <p:cNvGrpSpPr/>
          <p:nvPr/>
        </p:nvGrpSpPr>
        <p:grpSpPr>
          <a:xfrm>
            <a:off x="6252511" y="1514260"/>
            <a:ext cx="800219" cy="852388"/>
            <a:chOff x="6824600" y="1752645"/>
            <a:chExt cx="601217" cy="704452"/>
          </a:xfrm>
        </p:grpSpPr>
        <p:sp>
          <p:nvSpPr>
            <p:cNvPr id="36" name="TextBox 35"/>
            <p:cNvSpPr txBox="1"/>
            <p:nvPr/>
          </p:nvSpPr>
          <p:spPr>
            <a:xfrm>
              <a:off x="6973753" y="1752645"/>
              <a:ext cx="286879" cy="4324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8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</a:t>
              </a:r>
              <a:endParaRPr lang="ko-KR" altLang="en-US" sz="28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6824600" y="2177301"/>
              <a:ext cx="601217" cy="2797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금요일</a:t>
              </a:r>
            </a:p>
          </p:txBody>
        </p:sp>
      </p:grpSp>
      <p:grpSp>
        <p:nvGrpSpPr>
          <p:cNvPr id="39" name="그룹 38"/>
          <p:cNvGrpSpPr/>
          <p:nvPr/>
        </p:nvGrpSpPr>
        <p:grpSpPr>
          <a:xfrm>
            <a:off x="7541618" y="1514260"/>
            <a:ext cx="800219" cy="852388"/>
            <a:chOff x="8188071" y="1752645"/>
            <a:chExt cx="601217" cy="704452"/>
          </a:xfrm>
        </p:grpSpPr>
        <p:sp>
          <p:nvSpPr>
            <p:cNvPr id="42" name="TextBox 41"/>
            <p:cNvSpPr txBox="1"/>
            <p:nvPr/>
          </p:nvSpPr>
          <p:spPr>
            <a:xfrm>
              <a:off x="8337225" y="1752645"/>
              <a:ext cx="286879" cy="4324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8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</a:t>
              </a:r>
              <a:endParaRPr lang="ko-KR" altLang="en-US" sz="28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8188071" y="2177301"/>
              <a:ext cx="601217" cy="2797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토요일</a:t>
              </a:r>
            </a:p>
          </p:txBody>
        </p:sp>
      </p:grpSp>
      <p:grpSp>
        <p:nvGrpSpPr>
          <p:cNvPr id="44" name="그룹 43"/>
          <p:cNvGrpSpPr/>
          <p:nvPr/>
        </p:nvGrpSpPr>
        <p:grpSpPr>
          <a:xfrm>
            <a:off x="8830728" y="1514260"/>
            <a:ext cx="800219" cy="852388"/>
            <a:chOff x="9551543" y="1752645"/>
            <a:chExt cx="601217" cy="704452"/>
          </a:xfrm>
        </p:grpSpPr>
        <p:sp>
          <p:nvSpPr>
            <p:cNvPr id="45" name="TextBox 44"/>
            <p:cNvSpPr txBox="1"/>
            <p:nvPr/>
          </p:nvSpPr>
          <p:spPr>
            <a:xfrm>
              <a:off x="9700697" y="1752645"/>
              <a:ext cx="286879" cy="4324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8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4</a:t>
              </a:r>
              <a:endParaRPr lang="ko-KR" altLang="en-US" sz="28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9551543" y="2177301"/>
              <a:ext cx="601217" cy="2797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일요일</a:t>
              </a:r>
            </a:p>
          </p:txBody>
        </p:sp>
      </p:grpSp>
      <p:grpSp>
        <p:nvGrpSpPr>
          <p:cNvPr id="48" name="그룹 47"/>
          <p:cNvGrpSpPr/>
          <p:nvPr/>
        </p:nvGrpSpPr>
        <p:grpSpPr>
          <a:xfrm>
            <a:off x="10119839" y="1514260"/>
            <a:ext cx="800219" cy="852388"/>
            <a:chOff x="10915015" y="1752645"/>
            <a:chExt cx="601217" cy="704452"/>
          </a:xfrm>
        </p:grpSpPr>
        <p:sp>
          <p:nvSpPr>
            <p:cNvPr id="50" name="TextBox 49"/>
            <p:cNvSpPr txBox="1"/>
            <p:nvPr/>
          </p:nvSpPr>
          <p:spPr>
            <a:xfrm>
              <a:off x="11064169" y="1752645"/>
              <a:ext cx="286879" cy="4324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8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5</a:t>
              </a:r>
              <a:endParaRPr lang="ko-KR" altLang="en-US" sz="28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10915015" y="2177301"/>
              <a:ext cx="601217" cy="2797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월요일</a:t>
              </a:r>
            </a:p>
          </p:txBody>
        </p:sp>
      </p:grpSp>
      <p:sp>
        <p:nvSpPr>
          <p:cNvPr id="53" name="모서리가 둥근 직사각형 52"/>
          <p:cNvSpPr/>
          <p:nvPr/>
        </p:nvSpPr>
        <p:spPr>
          <a:xfrm>
            <a:off x="4777681" y="2923816"/>
            <a:ext cx="2726944" cy="170072"/>
          </a:xfrm>
          <a:prstGeom prst="roundRect">
            <a:avLst>
              <a:gd name="adj" fmla="val 50000"/>
            </a:avLst>
          </a:prstGeom>
          <a:solidFill>
            <a:srgbClr val="8B9F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모서리가 둥근 직사각형 58"/>
          <p:cNvSpPr/>
          <p:nvPr/>
        </p:nvSpPr>
        <p:spPr>
          <a:xfrm>
            <a:off x="7610561" y="4068812"/>
            <a:ext cx="3450396" cy="170072"/>
          </a:xfrm>
          <a:prstGeom prst="roundRect">
            <a:avLst>
              <a:gd name="adj" fmla="val 50000"/>
            </a:avLst>
          </a:prstGeom>
          <a:solidFill>
            <a:srgbClr val="F9CE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모서리가 둥근 직사각형 63"/>
          <p:cNvSpPr/>
          <p:nvPr/>
        </p:nvSpPr>
        <p:spPr>
          <a:xfrm>
            <a:off x="9179269" y="4599904"/>
            <a:ext cx="2033515" cy="170072"/>
          </a:xfrm>
          <a:prstGeom prst="roundRect">
            <a:avLst>
              <a:gd name="adj" fmla="val 50000"/>
            </a:avLst>
          </a:prstGeom>
          <a:solidFill>
            <a:srgbClr val="F59D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직사각형 65"/>
          <p:cNvSpPr/>
          <p:nvPr/>
        </p:nvSpPr>
        <p:spPr>
          <a:xfrm>
            <a:off x="5095494" y="3928214"/>
            <a:ext cx="2331882" cy="1177615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타원 66"/>
          <p:cNvSpPr/>
          <p:nvPr/>
        </p:nvSpPr>
        <p:spPr>
          <a:xfrm>
            <a:off x="5940649" y="4695781"/>
            <a:ext cx="633393" cy="575812"/>
          </a:xfrm>
          <a:prstGeom prst="ellipse">
            <a:avLst/>
          </a:prstGeom>
          <a:solidFill>
            <a:schemeClr val="bg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타원 67"/>
          <p:cNvSpPr/>
          <p:nvPr/>
        </p:nvSpPr>
        <p:spPr>
          <a:xfrm>
            <a:off x="6020163" y="4768067"/>
            <a:ext cx="474364" cy="43124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TextBox 68"/>
          <p:cNvSpPr txBox="1"/>
          <p:nvPr/>
        </p:nvSpPr>
        <p:spPr>
          <a:xfrm>
            <a:off x="6046390" y="4778862"/>
            <a:ext cx="4219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02</a:t>
            </a:r>
            <a:endParaRPr lang="ko-KR" altLang="en-US" sz="1600" b="1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6004156" y="4109280"/>
            <a:ext cx="1335622" cy="558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워드 </a:t>
            </a:r>
            <a:r>
              <a:rPr lang="ko-KR" altLang="en-US" sz="12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클라우드</a:t>
            </a:r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 및 </a:t>
            </a:r>
            <a:endParaRPr lang="en-US" altLang="ko-KR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리뷰 분석</a:t>
            </a:r>
            <a:endParaRPr lang="en-US" altLang="ko-KR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8634" y="4022739"/>
            <a:ext cx="746673" cy="745328"/>
          </a:xfrm>
          <a:prstGeom prst="rect">
            <a:avLst/>
          </a:prstGeom>
        </p:spPr>
      </p:pic>
      <p:cxnSp>
        <p:nvCxnSpPr>
          <p:cNvPr id="51" name="직선 화살표 연결선 50"/>
          <p:cNvCxnSpPr/>
          <p:nvPr/>
        </p:nvCxnSpPr>
        <p:spPr>
          <a:xfrm flipH="1">
            <a:off x="6905686" y="3705425"/>
            <a:ext cx="4042" cy="324348"/>
          </a:xfrm>
          <a:prstGeom prst="straightConnector1">
            <a:avLst/>
          </a:prstGeom>
          <a:ln w="76200">
            <a:solidFill>
              <a:srgbClr val="C4DC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xmlns="" id="{3D97F99B-EF00-4255-BB13-0240826CC8CF}"/>
              </a:ext>
            </a:extLst>
          </p:cNvPr>
          <p:cNvSpPr txBox="1"/>
          <p:nvPr/>
        </p:nvSpPr>
        <p:spPr>
          <a:xfrm>
            <a:off x="868845" y="1005157"/>
            <a:ext cx="2252540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2000" spc="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프로젝트 일정</a:t>
            </a:r>
          </a:p>
          <a:p>
            <a:pPr>
              <a:lnSpc>
                <a:spcPct val="130000"/>
              </a:lnSpc>
            </a:pPr>
            <a:r>
              <a:rPr lang="ko-KR" altLang="en-US" sz="2000" spc="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기간별 프로젝트</a:t>
            </a:r>
            <a:endParaRPr lang="en-US" altLang="ko-KR" sz="2000" spc="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xmlns="" id="{EF98241B-5F08-4DFF-8245-9AEBF138B02D}"/>
              </a:ext>
            </a:extLst>
          </p:cNvPr>
          <p:cNvSpPr txBox="1"/>
          <p:nvPr/>
        </p:nvSpPr>
        <p:spPr>
          <a:xfrm>
            <a:off x="168104" y="2431278"/>
            <a:ext cx="4349268" cy="29731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  1. </a:t>
            </a:r>
            <a:r>
              <a:rPr lang="ko-KR" altLang="en-US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웹크롤링</a:t>
            </a:r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 및 데이터 전처리</a:t>
            </a:r>
            <a:endParaRPr lang="en-US" altLang="ko-KR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>
              <a:lnSpc>
                <a:spcPct val="130000"/>
              </a:lnSpc>
            </a:pPr>
            <a:endParaRPr lang="en-US" altLang="ko-KR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>
              <a:lnSpc>
                <a:spcPct val="130000"/>
              </a:lnSpc>
            </a:pPr>
            <a:r>
              <a: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  2, </a:t>
            </a:r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워드 </a:t>
            </a:r>
            <a:r>
              <a:rPr lang="ko-KR" altLang="en-US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클라우드</a:t>
            </a:r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 및 리뷰 분석</a:t>
            </a:r>
            <a:endParaRPr lang="en-US" altLang="ko-KR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>
              <a:lnSpc>
                <a:spcPct val="130000"/>
              </a:lnSpc>
            </a:pPr>
            <a:endParaRPr lang="en-US" altLang="ko-KR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>
              <a:lnSpc>
                <a:spcPct val="130000"/>
              </a:lnSpc>
            </a:pPr>
            <a:r>
              <a: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  3. </a:t>
            </a:r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대표 문장 추출 후 은행 별 장단점 비교</a:t>
            </a:r>
            <a:endParaRPr lang="en-US" altLang="ko-KR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>
              <a:lnSpc>
                <a:spcPct val="130000"/>
              </a:lnSpc>
            </a:pPr>
            <a:endParaRPr lang="en-US" altLang="ko-KR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>
              <a:lnSpc>
                <a:spcPct val="130000"/>
              </a:lnSpc>
            </a:pPr>
            <a:r>
              <a: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  4. </a:t>
            </a:r>
            <a:r>
              <a:rPr lang="en-US" altLang="ko-KR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ppt</a:t>
            </a:r>
            <a:r>
              <a: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제작 및 결과해석</a:t>
            </a:r>
            <a:endParaRPr lang="en-US" altLang="ko-KR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>
              <a:lnSpc>
                <a:spcPct val="130000"/>
              </a:lnSpc>
            </a:pPr>
            <a:endParaRPr lang="en-US" altLang="ko-KR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73" name="모서리가 둥근 직사각형 72"/>
          <p:cNvSpPr/>
          <p:nvPr/>
        </p:nvSpPr>
        <p:spPr>
          <a:xfrm>
            <a:off x="6160287" y="3496314"/>
            <a:ext cx="2149308" cy="170072"/>
          </a:xfrm>
          <a:prstGeom prst="roundRect">
            <a:avLst>
              <a:gd name="adj" fmla="val 50000"/>
            </a:avLst>
          </a:prstGeom>
          <a:solidFill>
            <a:srgbClr val="C4D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xmlns="" id="{9A342B08-EA72-4038-AB74-0A83C8305305}"/>
              </a:ext>
            </a:extLst>
          </p:cNvPr>
          <p:cNvSpPr txBox="1"/>
          <p:nvPr/>
        </p:nvSpPr>
        <p:spPr>
          <a:xfrm>
            <a:off x="-398218" y="349492"/>
            <a:ext cx="163698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500" spc="-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15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02</a:t>
            </a:r>
            <a:endParaRPr lang="ko-KR" altLang="en-US" sz="11500" spc="-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  <a:alpha val="15000"/>
                </a:schemeClr>
              </a:solidFill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71596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직선 연결선 25"/>
          <p:cNvCxnSpPr/>
          <p:nvPr/>
        </p:nvCxnSpPr>
        <p:spPr>
          <a:xfrm>
            <a:off x="5976785" y="1491767"/>
            <a:ext cx="0" cy="386935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>
            <a:off x="9932675" y="1491767"/>
            <a:ext cx="0" cy="386935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11251305" y="1537457"/>
            <a:ext cx="0" cy="386935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4658155" y="1491767"/>
            <a:ext cx="0" cy="386935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그룹 29"/>
          <p:cNvGrpSpPr/>
          <p:nvPr/>
        </p:nvGrpSpPr>
        <p:grpSpPr>
          <a:xfrm>
            <a:off x="4963402" y="1514260"/>
            <a:ext cx="800219" cy="852388"/>
            <a:chOff x="5461129" y="1752645"/>
            <a:chExt cx="601217" cy="704452"/>
          </a:xfrm>
        </p:grpSpPr>
        <p:sp>
          <p:nvSpPr>
            <p:cNvPr id="31" name="TextBox 30"/>
            <p:cNvSpPr txBox="1"/>
            <p:nvPr/>
          </p:nvSpPr>
          <p:spPr>
            <a:xfrm>
              <a:off x="5610281" y="1752645"/>
              <a:ext cx="286879" cy="4324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8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  <a:endParaRPr lang="ko-KR" altLang="en-US" sz="28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5461129" y="2177301"/>
              <a:ext cx="601217" cy="2797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목요일</a:t>
              </a:r>
              <a:r>
                <a:rPr lang="en-US" altLang="ko-KR" sz="16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	</a:t>
              </a:r>
              <a:endParaRPr lang="ko-KR" altLang="en-US" sz="16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cxnSp>
        <p:nvCxnSpPr>
          <p:cNvPr id="33" name="직선 연결선 32"/>
          <p:cNvCxnSpPr/>
          <p:nvPr/>
        </p:nvCxnSpPr>
        <p:spPr>
          <a:xfrm>
            <a:off x="7295415" y="1491767"/>
            <a:ext cx="0" cy="386935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8614045" y="1491767"/>
            <a:ext cx="0" cy="386935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그룹 34"/>
          <p:cNvGrpSpPr/>
          <p:nvPr/>
        </p:nvGrpSpPr>
        <p:grpSpPr>
          <a:xfrm>
            <a:off x="6252511" y="1514260"/>
            <a:ext cx="800219" cy="852388"/>
            <a:chOff x="6824600" y="1752645"/>
            <a:chExt cx="601217" cy="704452"/>
          </a:xfrm>
        </p:grpSpPr>
        <p:sp>
          <p:nvSpPr>
            <p:cNvPr id="36" name="TextBox 35"/>
            <p:cNvSpPr txBox="1"/>
            <p:nvPr/>
          </p:nvSpPr>
          <p:spPr>
            <a:xfrm>
              <a:off x="6973753" y="1752645"/>
              <a:ext cx="286879" cy="4324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8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</a:t>
              </a:r>
              <a:endParaRPr lang="ko-KR" altLang="en-US" sz="28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6824600" y="2177301"/>
              <a:ext cx="601217" cy="2797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금요일</a:t>
              </a:r>
            </a:p>
          </p:txBody>
        </p:sp>
      </p:grpSp>
      <p:grpSp>
        <p:nvGrpSpPr>
          <p:cNvPr id="39" name="그룹 38"/>
          <p:cNvGrpSpPr/>
          <p:nvPr/>
        </p:nvGrpSpPr>
        <p:grpSpPr>
          <a:xfrm>
            <a:off x="7541618" y="1514260"/>
            <a:ext cx="800219" cy="852388"/>
            <a:chOff x="8188071" y="1752645"/>
            <a:chExt cx="601217" cy="704452"/>
          </a:xfrm>
        </p:grpSpPr>
        <p:sp>
          <p:nvSpPr>
            <p:cNvPr id="42" name="TextBox 41"/>
            <p:cNvSpPr txBox="1"/>
            <p:nvPr/>
          </p:nvSpPr>
          <p:spPr>
            <a:xfrm>
              <a:off x="8337225" y="1752645"/>
              <a:ext cx="286879" cy="4324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8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</a:t>
              </a:r>
              <a:endParaRPr lang="ko-KR" altLang="en-US" sz="28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8188071" y="2177301"/>
              <a:ext cx="601217" cy="2797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토요일</a:t>
              </a:r>
            </a:p>
          </p:txBody>
        </p:sp>
      </p:grpSp>
      <p:grpSp>
        <p:nvGrpSpPr>
          <p:cNvPr id="44" name="그룹 43"/>
          <p:cNvGrpSpPr/>
          <p:nvPr/>
        </p:nvGrpSpPr>
        <p:grpSpPr>
          <a:xfrm>
            <a:off x="8830728" y="1514260"/>
            <a:ext cx="800219" cy="852388"/>
            <a:chOff x="9551543" y="1752645"/>
            <a:chExt cx="601217" cy="704452"/>
          </a:xfrm>
        </p:grpSpPr>
        <p:sp>
          <p:nvSpPr>
            <p:cNvPr id="45" name="TextBox 44"/>
            <p:cNvSpPr txBox="1"/>
            <p:nvPr/>
          </p:nvSpPr>
          <p:spPr>
            <a:xfrm>
              <a:off x="9700697" y="1752645"/>
              <a:ext cx="286879" cy="4324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8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4</a:t>
              </a:r>
              <a:endParaRPr lang="ko-KR" altLang="en-US" sz="28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9551543" y="2177301"/>
              <a:ext cx="601217" cy="2797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일요일</a:t>
              </a:r>
            </a:p>
          </p:txBody>
        </p:sp>
      </p:grpSp>
      <p:grpSp>
        <p:nvGrpSpPr>
          <p:cNvPr id="48" name="그룹 47"/>
          <p:cNvGrpSpPr/>
          <p:nvPr/>
        </p:nvGrpSpPr>
        <p:grpSpPr>
          <a:xfrm>
            <a:off x="10119839" y="1514260"/>
            <a:ext cx="800219" cy="852388"/>
            <a:chOff x="10915015" y="1752645"/>
            <a:chExt cx="601217" cy="704452"/>
          </a:xfrm>
        </p:grpSpPr>
        <p:sp>
          <p:nvSpPr>
            <p:cNvPr id="50" name="TextBox 49"/>
            <p:cNvSpPr txBox="1"/>
            <p:nvPr/>
          </p:nvSpPr>
          <p:spPr>
            <a:xfrm>
              <a:off x="11064169" y="1752645"/>
              <a:ext cx="286879" cy="4324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8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5</a:t>
              </a:r>
              <a:endParaRPr lang="ko-KR" altLang="en-US" sz="28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10915015" y="2177301"/>
              <a:ext cx="601217" cy="2797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월요일</a:t>
              </a:r>
            </a:p>
          </p:txBody>
        </p:sp>
      </p:grpSp>
      <p:sp>
        <p:nvSpPr>
          <p:cNvPr id="53" name="모서리가 둥근 직사각형 52"/>
          <p:cNvSpPr/>
          <p:nvPr/>
        </p:nvSpPr>
        <p:spPr>
          <a:xfrm>
            <a:off x="4777681" y="2923816"/>
            <a:ext cx="2726944" cy="170072"/>
          </a:xfrm>
          <a:prstGeom prst="roundRect">
            <a:avLst>
              <a:gd name="adj" fmla="val 50000"/>
            </a:avLst>
          </a:prstGeom>
          <a:solidFill>
            <a:srgbClr val="8B9F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모서리가 둥근 직사각형 58"/>
          <p:cNvSpPr/>
          <p:nvPr/>
        </p:nvSpPr>
        <p:spPr>
          <a:xfrm>
            <a:off x="7610561" y="4068812"/>
            <a:ext cx="3450396" cy="170072"/>
          </a:xfrm>
          <a:prstGeom prst="roundRect">
            <a:avLst>
              <a:gd name="adj" fmla="val 50000"/>
            </a:avLst>
          </a:prstGeom>
          <a:solidFill>
            <a:srgbClr val="F9CE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모서리가 둥근 직사각형 63"/>
          <p:cNvSpPr/>
          <p:nvPr/>
        </p:nvSpPr>
        <p:spPr>
          <a:xfrm>
            <a:off x="9179269" y="4599904"/>
            <a:ext cx="2033515" cy="170072"/>
          </a:xfrm>
          <a:prstGeom prst="roundRect">
            <a:avLst>
              <a:gd name="adj" fmla="val 50000"/>
            </a:avLst>
          </a:prstGeom>
          <a:solidFill>
            <a:srgbClr val="F59D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직사각형 65"/>
          <p:cNvSpPr/>
          <p:nvPr/>
        </p:nvSpPr>
        <p:spPr>
          <a:xfrm>
            <a:off x="8460120" y="2726311"/>
            <a:ext cx="2331882" cy="1177615"/>
          </a:xfrm>
          <a:prstGeom prst="rect">
            <a:avLst/>
          </a:prstGeom>
          <a:solidFill>
            <a:schemeClr val="bg1"/>
          </a:solidFill>
          <a:ln w="28575">
            <a:solidFill>
              <a:srgbClr val="F9CE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타원 66"/>
          <p:cNvSpPr/>
          <p:nvPr/>
        </p:nvSpPr>
        <p:spPr>
          <a:xfrm>
            <a:off x="9305275" y="3493878"/>
            <a:ext cx="633393" cy="575812"/>
          </a:xfrm>
          <a:prstGeom prst="ellipse">
            <a:avLst/>
          </a:prstGeom>
          <a:solidFill>
            <a:schemeClr val="bg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타원 67"/>
          <p:cNvSpPr/>
          <p:nvPr/>
        </p:nvSpPr>
        <p:spPr>
          <a:xfrm>
            <a:off x="9384789" y="3566164"/>
            <a:ext cx="474364" cy="431240"/>
          </a:xfrm>
          <a:prstGeom prst="ellipse">
            <a:avLst/>
          </a:prstGeom>
          <a:solidFill>
            <a:srgbClr val="F9CEDD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TextBox 68"/>
          <p:cNvSpPr txBox="1"/>
          <p:nvPr/>
        </p:nvSpPr>
        <p:spPr>
          <a:xfrm>
            <a:off x="9341190" y="3576959"/>
            <a:ext cx="561562" cy="4096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</a:t>
            </a:r>
            <a:endParaRPr lang="ko-KR" altLang="en-US" sz="1600" b="1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9400328" y="2938679"/>
            <a:ext cx="1476686" cy="558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대표 문장 추출 후 </a:t>
            </a:r>
            <a:endParaRPr lang="en-US" altLang="ko-KR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은행 별 장단점 비교</a:t>
            </a:r>
            <a:endParaRPr lang="en-US" altLang="ko-KR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6382" y="2899375"/>
            <a:ext cx="665046" cy="636711"/>
          </a:xfrm>
          <a:prstGeom prst="rect">
            <a:avLst/>
          </a:prstGeom>
        </p:spPr>
      </p:pic>
      <p:cxnSp>
        <p:nvCxnSpPr>
          <p:cNvPr id="51" name="직선 화살표 연결선 50"/>
          <p:cNvCxnSpPr/>
          <p:nvPr/>
        </p:nvCxnSpPr>
        <p:spPr>
          <a:xfrm flipV="1">
            <a:off x="10155054" y="3744170"/>
            <a:ext cx="0" cy="484878"/>
          </a:xfrm>
          <a:prstGeom prst="straightConnector1">
            <a:avLst/>
          </a:prstGeom>
          <a:ln w="76200">
            <a:solidFill>
              <a:srgbClr val="F9CED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xmlns="" id="{3D97F99B-EF00-4255-BB13-0240826CC8CF}"/>
              </a:ext>
            </a:extLst>
          </p:cNvPr>
          <p:cNvSpPr txBox="1"/>
          <p:nvPr/>
        </p:nvSpPr>
        <p:spPr>
          <a:xfrm>
            <a:off x="868845" y="1005157"/>
            <a:ext cx="2252540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2000" spc="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프로젝트 일정</a:t>
            </a:r>
          </a:p>
          <a:p>
            <a:pPr>
              <a:lnSpc>
                <a:spcPct val="130000"/>
              </a:lnSpc>
            </a:pPr>
            <a:r>
              <a:rPr lang="ko-KR" altLang="en-US" sz="2000" spc="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기간별 프로젝트</a:t>
            </a:r>
            <a:endParaRPr lang="en-US" altLang="ko-KR" sz="2000" spc="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xmlns="" id="{EF98241B-5F08-4DFF-8245-9AEBF138B02D}"/>
              </a:ext>
            </a:extLst>
          </p:cNvPr>
          <p:cNvSpPr txBox="1"/>
          <p:nvPr/>
        </p:nvSpPr>
        <p:spPr>
          <a:xfrm>
            <a:off x="168104" y="2431278"/>
            <a:ext cx="4349268" cy="29731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  1. </a:t>
            </a:r>
            <a:r>
              <a:rPr lang="ko-KR" altLang="en-US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웹크롤링</a:t>
            </a:r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 및 데이터 전처리</a:t>
            </a:r>
            <a:endParaRPr lang="en-US" altLang="ko-KR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>
              <a:lnSpc>
                <a:spcPct val="130000"/>
              </a:lnSpc>
            </a:pPr>
            <a:endParaRPr lang="en-US" altLang="ko-KR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>
              <a:lnSpc>
                <a:spcPct val="130000"/>
              </a:lnSpc>
            </a:pPr>
            <a:r>
              <a: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  2, </a:t>
            </a:r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워드 </a:t>
            </a:r>
            <a:r>
              <a:rPr lang="ko-KR" altLang="en-US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클라우드</a:t>
            </a:r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 및 리뷰 분석</a:t>
            </a:r>
            <a:endParaRPr lang="en-US" altLang="ko-KR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>
              <a:lnSpc>
                <a:spcPct val="130000"/>
              </a:lnSpc>
            </a:pPr>
            <a:endParaRPr lang="en-US" altLang="ko-KR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>
              <a:lnSpc>
                <a:spcPct val="130000"/>
              </a:lnSpc>
            </a:pPr>
            <a:r>
              <a: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  3. </a:t>
            </a:r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대표 문장 추출 후 은행 별 장단점 비교</a:t>
            </a:r>
            <a:endParaRPr lang="en-US" altLang="ko-KR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>
              <a:lnSpc>
                <a:spcPct val="130000"/>
              </a:lnSpc>
            </a:pPr>
            <a:endParaRPr lang="en-US" altLang="ko-KR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>
              <a:lnSpc>
                <a:spcPct val="130000"/>
              </a:lnSpc>
            </a:pPr>
            <a:r>
              <a: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  4. </a:t>
            </a:r>
            <a:r>
              <a:rPr lang="en-US" altLang="ko-KR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ppt</a:t>
            </a:r>
            <a:r>
              <a: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제작 및 결과해석</a:t>
            </a:r>
            <a:endParaRPr lang="en-US" altLang="ko-KR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>
              <a:lnSpc>
                <a:spcPct val="130000"/>
              </a:lnSpc>
            </a:pPr>
            <a:endParaRPr lang="en-US" altLang="ko-KR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71" name="모서리가 둥근 직사각형 70"/>
          <p:cNvSpPr/>
          <p:nvPr/>
        </p:nvSpPr>
        <p:spPr>
          <a:xfrm>
            <a:off x="6160287" y="3496314"/>
            <a:ext cx="2149308" cy="170072"/>
          </a:xfrm>
          <a:prstGeom prst="roundRect">
            <a:avLst>
              <a:gd name="adj" fmla="val 50000"/>
            </a:avLst>
          </a:prstGeom>
          <a:solidFill>
            <a:srgbClr val="C4D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xmlns="" id="{9A342B08-EA72-4038-AB74-0A83C8305305}"/>
              </a:ext>
            </a:extLst>
          </p:cNvPr>
          <p:cNvSpPr txBox="1"/>
          <p:nvPr/>
        </p:nvSpPr>
        <p:spPr>
          <a:xfrm>
            <a:off x="-398218" y="349492"/>
            <a:ext cx="163698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500" spc="-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15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02</a:t>
            </a:r>
            <a:endParaRPr lang="ko-KR" altLang="en-US" sz="11500" spc="-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  <a:alpha val="15000"/>
                </a:schemeClr>
              </a:solidFill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55829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직선 연결선 25"/>
          <p:cNvCxnSpPr/>
          <p:nvPr/>
        </p:nvCxnSpPr>
        <p:spPr>
          <a:xfrm>
            <a:off x="5976785" y="1491767"/>
            <a:ext cx="0" cy="386935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>
            <a:off x="9932675" y="1491767"/>
            <a:ext cx="0" cy="386935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11251305" y="1537457"/>
            <a:ext cx="0" cy="386935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4658155" y="1491767"/>
            <a:ext cx="0" cy="386935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그룹 29"/>
          <p:cNvGrpSpPr/>
          <p:nvPr/>
        </p:nvGrpSpPr>
        <p:grpSpPr>
          <a:xfrm>
            <a:off x="4963402" y="1514260"/>
            <a:ext cx="800219" cy="852388"/>
            <a:chOff x="5461129" y="1752645"/>
            <a:chExt cx="601217" cy="704452"/>
          </a:xfrm>
        </p:grpSpPr>
        <p:sp>
          <p:nvSpPr>
            <p:cNvPr id="31" name="TextBox 30"/>
            <p:cNvSpPr txBox="1"/>
            <p:nvPr/>
          </p:nvSpPr>
          <p:spPr>
            <a:xfrm>
              <a:off x="5610281" y="1752645"/>
              <a:ext cx="286879" cy="4324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8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  <a:endParaRPr lang="ko-KR" altLang="en-US" sz="28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5461129" y="2177301"/>
              <a:ext cx="601217" cy="2797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목요일</a:t>
              </a:r>
              <a:r>
                <a:rPr lang="en-US" altLang="ko-KR" sz="16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	</a:t>
              </a:r>
              <a:endParaRPr lang="ko-KR" altLang="en-US" sz="16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cxnSp>
        <p:nvCxnSpPr>
          <p:cNvPr id="33" name="직선 연결선 32"/>
          <p:cNvCxnSpPr/>
          <p:nvPr/>
        </p:nvCxnSpPr>
        <p:spPr>
          <a:xfrm>
            <a:off x="7295415" y="1491767"/>
            <a:ext cx="0" cy="386935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8614045" y="1491767"/>
            <a:ext cx="0" cy="386935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그룹 34"/>
          <p:cNvGrpSpPr/>
          <p:nvPr/>
        </p:nvGrpSpPr>
        <p:grpSpPr>
          <a:xfrm>
            <a:off x="6252511" y="1514260"/>
            <a:ext cx="800219" cy="852388"/>
            <a:chOff x="6824600" y="1752645"/>
            <a:chExt cx="601217" cy="704452"/>
          </a:xfrm>
        </p:grpSpPr>
        <p:sp>
          <p:nvSpPr>
            <p:cNvPr id="36" name="TextBox 35"/>
            <p:cNvSpPr txBox="1"/>
            <p:nvPr/>
          </p:nvSpPr>
          <p:spPr>
            <a:xfrm>
              <a:off x="6973753" y="1752645"/>
              <a:ext cx="286879" cy="4324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8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</a:t>
              </a:r>
              <a:endParaRPr lang="ko-KR" altLang="en-US" sz="28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6824600" y="2177301"/>
              <a:ext cx="601217" cy="2797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금요일</a:t>
              </a:r>
            </a:p>
          </p:txBody>
        </p:sp>
      </p:grpSp>
      <p:grpSp>
        <p:nvGrpSpPr>
          <p:cNvPr id="39" name="그룹 38"/>
          <p:cNvGrpSpPr/>
          <p:nvPr/>
        </p:nvGrpSpPr>
        <p:grpSpPr>
          <a:xfrm>
            <a:off x="7541618" y="1514260"/>
            <a:ext cx="800219" cy="852388"/>
            <a:chOff x="8188071" y="1752645"/>
            <a:chExt cx="601217" cy="704452"/>
          </a:xfrm>
        </p:grpSpPr>
        <p:sp>
          <p:nvSpPr>
            <p:cNvPr id="42" name="TextBox 41"/>
            <p:cNvSpPr txBox="1"/>
            <p:nvPr/>
          </p:nvSpPr>
          <p:spPr>
            <a:xfrm>
              <a:off x="8337225" y="1752645"/>
              <a:ext cx="286879" cy="4324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8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</a:t>
              </a:r>
              <a:endParaRPr lang="ko-KR" altLang="en-US" sz="28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8188071" y="2177301"/>
              <a:ext cx="601217" cy="2797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토요일</a:t>
              </a:r>
            </a:p>
          </p:txBody>
        </p:sp>
      </p:grpSp>
      <p:grpSp>
        <p:nvGrpSpPr>
          <p:cNvPr id="44" name="그룹 43"/>
          <p:cNvGrpSpPr/>
          <p:nvPr/>
        </p:nvGrpSpPr>
        <p:grpSpPr>
          <a:xfrm>
            <a:off x="8830728" y="1514260"/>
            <a:ext cx="800219" cy="852388"/>
            <a:chOff x="9551543" y="1752645"/>
            <a:chExt cx="601217" cy="704452"/>
          </a:xfrm>
        </p:grpSpPr>
        <p:sp>
          <p:nvSpPr>
            <p:cNvPr id="45" name="TextBox 44"/>
            <p:cNvSpPr txBox="1"/>
            <p:nvPr/>
          </p:nvSpPr>
          <p:spPr>
            <a:xfrm>
              <a:off x="9700697" y="1752645"/>
              <a:ext cx="286879" cy="4324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8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4</a:t>
              </a:r>
              <a:endParaRPr lang="ko-KR" altLang="en-US" sz="28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9551543" y="2177301"/>
              <a:ext cx="601217" cy="2797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일요일</a:t>
              </a:r>
            </a:p>
          </p:txBody>
        </p:sp>
      </p:grpSp>
      <p:grpSp>
        <p:nvGrpSpPr>
          <p:cNvPr id="48" name="그룹 47"/>
          <p:cNvGrpSpPr/>
          <p:nvPr/>
        </p:nvGrpSpPr>
        <p:grpSpPr>
          <a:xfrm>
            <a:off x="10119839" y="1514260"/>
            <a:ext cx="800219" cy="852388"/>
            <a:chOff x="10915015" y="1752645"/>
            <a:chExt cx="601217" cy="704452"/>
          </a:xfrm>
        </p:grpSpPr>
        <p:sp>
          <p:nvSpPr>
            <p:cNvPr id="50" name="TextBox 49"/>
            <p:cNvSpPr txBox="1"/>
            <p:nvPr/>
          </p:nvSpPr>
          <p:spPr>
            <a:xfrm>
              <a:off x="11064169" y="1752645"/>
              <a:ext cx="286879" cy="4324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8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5</a:t>
              </a:r>
              <a:endParaRPr lang="ko-KR" altLang="en-US" sz="28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10915015" y="2177301"/>
              <a:ext cx="601217" cy="2797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월요일</a:t>
              </a:r>
            </a:p>
          </p:txBody>
        </p:sp>
      </p:grpSp>
      <p:sp>
        <p:nvSpPr>
          <p:cNvPr id="53" name="모서리가 둥근 직사각형 52"/>
          <p:cNvSpPr/>
          <p:nvPr/>
        </p:nvSpPr>
        <p:spPr>
          <a:xfrm>
            <a:off x="4777681" y="2923816"/>
            <a:ext cx="2726944" cy="170072"/>
          </a:xfrm>
          <a:prstGeom prst="roundRect">
            <a:avLst>
              <a:gd name="adj" fmla="val 50000"/>
            </a:avLst>
          </a:prstGeom>
          <a:solidFill>
            <a:srgbClr val="8B9F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모서리가 둥근 직사각형 58"/>
          <p:cNvSpPr/>
          <p:nvPr/>
        </p:nvSpPr>
        <p:spPr>
          <a:xfrm>
            <a:off x="7610561" y="4068812"/>
            <a:ext cx="3450396" cy="170072"/>
          </a:xfrm>
          <a:prstGeom prst="roundRect">
            <a:avLst>
              <a:gd name="adj" fmla="val 50000"/>
            </a:avLst>
          </a:prstGeom>
          <a:solidFill>
            <a:srgbClr val="F9CE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모서리가 둥근 직사각형 63"/>
          <p:cNvSpPr/>
          <p:nvPr/>
        </p:nvSpPr>
        <p:spPr>
          <a:xfrm>
            <a:off x="9179269" y="4599904"/>
            <a:ext cx="2033515" cy="170072"/>
          </a:xfrm>
          <a:prstGeom prst="roundRect">
            <a:avLst>
              <a:gd name="adj" fmla="val 50000"/>
            </a:avLst>
          </a:prstGeom>
          <a:solidFill>
            <a:srgbClr val="F59D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직사각형 65"/>
          <p:cNvSpPr/>
          <p:nvPr/>
        </p:nvSpPr>
        <p:spPr>
          <a:xfrm>
            <a:off x="5095494" y="3928214"/>
            <a:ext cx="2331882" cy="1177615"/>
          </a:xfrm>
          <a:prstGeom prst="rect">
            <a:avLst/>
          </a:prstGeom>
          <a:solidFill>
            <a:schemeClr val="bg1"/>
          </a:solidFill>
          <a:ln w="28575">
            <a:solidFill>
              <a:srgbClr val="F59D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타원 66"/>
          <p:cNvSpPr/>
          <p:nvPr/>
        </p:nvSpPr>
        <p:spPr>
          <a:xfrm>
            <a:off x="5940649" y="4695781"/>
            <a:ext cx="633393" cy="575812"/>
          </a:xfrm>
          <a:prstGeom prst="ellipse">
            <a:avLst/>
          </a:prstGeom>
          <a:solidFill>
            <a:schemeClr val="bg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타원 67"/>
          <p:cNvSpPr/>
          <p:nvPr/>
        </p:nvSpPr>
        <p:spPr>
          <a:xfrm>
            <a:off x="6020163" y="4768067"/>
            <a:ext cx="474364" cy="431240"/>
          </a:xfrm>
          <a:prstGeom prst="ellipse">
            <a:avLst/>
          </a:prstGeom>
          <a:solidFill>
            <a:srgbClr val="F59DBB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TextBox 68"/>
          <p:cNvSpPr txBox="1"/>
          <p:nvPr/>
        </p:nvSpPr>
        <p:spPr>
          <a:xfrm>
            <a:off x="6046390" y="4778862"/>
            <a:ext cx="421910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</a:t>
            </a:r>
            <a:endParaRPr lang="ko-KR" altLang="en-US" sz="1600" b="1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6004156" y="4109280"/>
            <a:ext cx="984565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ppt</a:t>
            </a:r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제작 및 </a:t>
            </a:r>
            <a:endParaRPr lang="en-US" altLang="ko-KR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결과해석</a:t>
            </a:r>
            <a:endParaRPr lang="en-US" altLang="ko-KR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0144" y="4065292"/>
            <a:ext cx="539718" cy="702775"/>
          </a:xfrm>
          <a:prstGeom prst="rect">
            <a:avLst/>
          </a:prstGeom>
        </p:spPr>
      </p:pic>
      <p:cxnSp>
        <p:nvCxnSpPr>
          <p:cNvPr id="47" name="직선 화살표 연결선 46"/>
          <p:cNvCxnSpPr/>
          <p:nvPr/>
        </p:nvCxnSpPr>
        <p:spPr>
          <a:xfrm flipH="1" flipV="1">
            <a:off x="7754802" y="4685255"/>
            <a:ext cx="1162269" cy="21051"/>
          </a:xfrm>
          <a:prstGeom prst="straightConnector1">
            <a:avLst/>
          </a:prstGeom>
          <a:ln w="76200">
            <a:solidFill>
              <a:srgbClr val="F59DB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xmlns="" id="{3D97F99B-EF00-4255-BB13-0240826CC8CF}"/>
              </a:ext>
            </a:extLst>
          </p:cNvPr>
          <p:cNvSpPr txBox="1"/>
          <p:nvPr/>
        </p:nvSpPr>
        <p:spPr>
          <a:xfrm>
            <a:off x="868845" y="1005157"/>
            <a:ext cx="2252540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2000" spc="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프로젝트 일정</a:t>
            </a:r>
          </a:p>
          <a:p>
            <a:pPr>
              <a:lnSpc>
                <a:spcPct val="130000"/>
              </a:lnSpc>
            </a:pPr>
            <a:r>
              <a:rPr lang="ko-KR" altLang="en-US" sz="2000" spc="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기간별 프로젝트</a:t>
            </a:r>
            <a:endParaRPr lang="en-US" altLang="ko-KR" sz="2000" spc="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xmlns="" id="{EF98241B-5F08-4DFF-8245-9AEBF138B02D}"/>
              </a:ext>
            </a:extLst>
          </p:cNvPr>
          <p:cNvSpPr txBox="1"/>
          <p:nvPr/>
        </p:nvSpPr>
        <p:spPr>
          <a:xfrm>
            <a:off x="168104" y="2431278"/>
            <a:ext cx="4349268" cy="29731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  1. </a:t>
            </a:r>
            <a:r>
              <a:rPr lang="ko-KR" altLang="en-US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웹크롤링</a:t>
            </a:r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 및 데이터 전처리</a:t>
            </a:r>
            <a:endParaRPr lang="en-US" altLang="ko-KR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>
              <a:lnSpc>
                <a:spcPct val="130000"/>
              </a:lnSpc>
            </a:pPr>
            <a:endParaRPr lang="en-US" altLang="ko-KR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>
              <a:lnSpc>
                <a:spcPct val="130000"/>
              </a:lnSpc>
            </a:pPr>
            <a:r>
              <a: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  2, </a:t>
            </a:r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워드 </a:t>
            </a:r>
            <a:r>
              <a:rPr lang="ko-KR" altLang="en-US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클라우드</a:t>
            </a:r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 및 리뷰 분석</a:t>
            </a:r>
            <a:endParaRPr lang="en-US" altLang="ko-KR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>
              <a:lnSpc>
                <a:spcPct val="130000"/>
              </a:lnSpc>
            </a:pPr>
            <a:endParaRPr lang="en-US" altLang="ko-KR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>
              <a:lnSpc>
                <a:spcPct val="130000"/>
              </a:lnSpc>
            </a:pPr>
            <a:r>
              <a: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  3. </a:t>
            </a:r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대표 문장 추출 후 은행 별 장단점 비교</a:t>
            </a:r>
            <a:endParaRPr lang="en-US" altLang="ko-KR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>
              <a:lnSpc>
                <a:spcPct val="130000"/>
              </a:lnSpc>
            </a:pPr>
            <a:endParaRPr lang="en-US" altLang="ko-KR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>
              <a:lnSpc>
                <a:spcPct val="130000"/>
              </a:lnSpc>
            </a:pPr>
            <a:r>
              <a: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  4. </a:t>
            </a:r>
            <a:r>
              <a:rPr lang="en-US" altLang="ko-KR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ppt</a:t>
            </a:r>
            <a:r>
              <a: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제작 및 결과해석</a:t>
            </a:r>
            <a:endParaRPr lang="en-US" altLang="ko-KR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>
              <a:lnSpc>
                <a:spcPct val="130000"/>
              </a:lnSpc>
            </a:pPr>
            <a:endParaRPr lang="en-US" altLang="ko-KR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56" name="모서리가 둥근 직사각형 55"/>
          <p:cNvSpPr/>
          <p:nvPr/>
        </p:nvSpPr>
        <p:spPr>
          <a:xfrm>
            <a:off x="6160287" y="3496314"/>
            <a:ext cx="2149308" cy="170072"/>
          </a:xfrm>
          <a:prstGeom prst="roundRect">
            <a:avLst>
              <a:gd name="adj" fmla="val 50000"/>
            </a:avLst>
          </a:prstGeom>
          <a:solidFill>
            <a:srgbClr val="C4D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xmlns="" id="{9A342B08-EA72-4038-AB74-0A83C8305305}"/>
              </a:ext>
            </a:extLst>
          </p:cNvPr>
          <p:cNvSpPr txBox="1"/>
          <p:nvPr/>
        </p:nvSpPr>
        <p:spPr>
          <a:xfrm>
            <a:off x="-398218" y="349492"/>
            <a:ext cx="163698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500" spc="-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15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02</a:t>
            </a:r>
            <a:endParaRPr lang="ko-KR" altLang="en-US" sz="11500" spc="-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  <a:alpha val="15000"/>
                </a:schemeClr>
              </a:solidFill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742446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/>
          <p:cNvGrpSpPr/>
          <p:nvPr/>
        </p:nvGrpSpPr>
        <p:grpSpPr>
          <a:xfrm>
            <a:off x="8562976" y="3156563"/>
            <a:ext cx="3546455" cy="2613177"/>
            <a:chOff x="8233098" y="2995036"/>
            <a:chExt cx="3546455" cy="2613177"/>
          </a:xfrm>
        </p:grpSpPr>
        <p:sp>
          <p:nvSpPr>
            <p:cNvPr id="21" name="직사각형 20"/>
            <p:cNvSpPr/>
            <p:nvPr/>
          </p:nvSpPr>
          <p:spPr>
            <a:xfrm>
              <a:off x="8233098" y="2995036"/>
              <a:ext cx="3454040" cy="68942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 fontAlgn="base"/>
              <a:r>
                <a:rPr lang="en-US" altLang="ko-KR" sz="1940" kern="0" dirty="0" err="1">
                  <a:solidFill>
                    <a:srgbClr val="000000"/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rPr>
                <a:t>Gevolution</a:t>
              </a:r>
              <a:r>
                <a:rPr lang="en-US" altLang="ko-KR" sz="1940" kern="0" dirty="0">
                  <a:solidFill>
                    <a:srgbClr val="000000"/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rPr>
                <a:t> </a:t>
              </a:r>
              <a:r>
                <a:rPr lang="ko-KR" altLang="en-US" sz="1940" kern="0" dirty="0">
                  <a:solidFill>
                    <a:srgbClr val="000000"/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rPr>
                <a:t>사이트</a:t>
              </a:r>
              <a:endParaRPr lang="en-US" altLang="ko-KR" sz="1940" kern="0" dirty="0">
                <a:solidFill>
                  <a:srgbClr val="000000"/>
                </a:solidFill>
                <a:latin typeface="-윤고딕320" panose="02030504000101010101" pitchFamily="18" charset="-127"/>
                <a:ea typeface="-윤고딕320" panose="02030504000101010101" pitchFamily="18" charset="-127"/>
              </a:endParaRPr>
            </a:p>
            <a:p>
              <a:pPr algn="ctr" fontAlgn="base"/>
              <a:r>
                <a:rPr lang="en-US" altLang="ko-KR" sz="1940" kern="0" dirty="0">
                  <a:solidFill>
                    <a:srgbClr val="000000"/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rPr>
                <a:t>(Google play, apple store </a:t>
              </a:r>
              <a:r>
                <a:rPr lang="ko-KR" altLang="en-US" sz="1940" kern="0" dirty="0">
                  <a:solidFill>
                    <a:srgbClr val="000000"/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rPr>
                <a:t>리뷰</a:t>
              </a:r>
              <a:endParaRPr lang="en-US" altLang="ko-KR" sz="1940" kern="0" dirty="0">
                <a:solidFill>
                  <a:srgbClr val="000000"/>
                </a:solidFill>
                <a:latin typeface="-윤고딕320" panose="02030504000101010101" pitchFamily="18" charset="-127"/>
                <a:ea typeface="-윤고딕320" panose="02030504000101010101" pitchFamily="18" charset="-127"/>
              </a:endParaRPr>
            </a:p>
          </p:txBody>
        </p:sp>
        <p:sp>
          <p:nvSpPr>
            <p:cNvPr id="24" name="이등변 삼각형 23"/>
            <p:cNvSpPr/>
            <p:nvPr/>
          </p:nvSpPr>
          <p:spPr>
            <a:xfrm rot="10800000" flipH="1">
              <a:off x="9888050" y="3752454"/>
              <a:ext cx="274233" cy="245767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940">
                <a:latin typeface="배달의민족 도현" pitchFamily="50" charset="-127"/>
                <a:ea typeface="배달의민족 도현" pitchFamily="50" charset="-127"/>
              </a:endParaRP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8233098" y="4011576"/>
              <a:ext cx="3500248" cy="570028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 fontAlgn="base">
                <a:lnSpc>
                  <a:spcPct val="160000"/>
                </a:lnSpc>
              </a:pPr>
              <a:r>
                <a:rPr lang="ko-KR" altLang="en-US" sz="1940" kern="0" dirty="0">
                  <a:solidFill>
                    <a:srgbClr val="000000"/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rPr>
                <a:t>평점</a:t>
              </a:r>
              <a:r>
                <a:rPr lang="en-US" altLang="ko-KR" sz="1940" kern="0" dirty="0">
                  <a:solidFill>
                    <a:srgbClr val="000000"/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rPr>
                <a:t>, </a:t>
              </a:r>
              <a:r>
                <a:rPr lang="ko-KR" altLang="en-US" sz="1940" kern="0" dirty="0">
                  <a:solidFill>
                    <a:srgbClr val="000000"/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rPr>
                <a:t>리뷰 웹 </a:t>
              </a:r>
              <a:r>
                <a:rPr lang="ko-KR" altLang="en-US" sz="1940" kern="0" dirty="0" err="1">
                  <a:solidFill>
                    <a:srgbClr val="000000"/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rPr>
                <a:t>크롤링</a:t>
              </a:r>
              <a:endParaRPr lang="en-US" altLang="ko-KR" sz="1940" kern="0" dirty="0">
                <a:solidFill>
                  <a:srgbClr val="000000"/>
                </a:solidFill>
                <a:latin typeface="-윤고딕320" panose="02030504000101010101" pitchFamily="18" charset="-127"/>
                <a:ea typeface="-윤고딕320" panose="02030504000101010101" pitchFamily="18" charset="-127"/>
              </a:endParaRPr>
            </a:p>
          </p:txBody>
        </p:sp>
        <p:sp>
          <p:nvSpPr>
            <p:cNvPr id="31" name="이등변 삼각형 30"/>
            <p:cNvSpPr/>
            <p:nvPr/>
          </p:nvSpPr>
          <p:spPr>
            <a:xfrm rot="10800000" flipH="1">
              <a:off x="9888050" y="4702583"/>
              <a:ext cx="274233" cy="245767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940">
                <a:latin typeface="배달의민족 도현" pitchFamily="50" charset="-127"/>
                <a:ea typeface="배달의민족 도현" pitchFamily="50" charset="-127"/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8279305" y="5217337"/>
              <a:ext cx="3500248" cy="390876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 fontAlgn="base"/>
              <a:r>
                <a:rPr lang="en-US" altLang="ko-KR" sz="1940" kern="0" dirty="0">
                  <a:solidFill>
                    <a:srgbClr val="000000"/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rPr>
                <a:t>DB </a:t>
              </a:r>
              <a:r>
                <a:rPr lang="ko-KR" altLang="en-US" sz="1940" kern="0" dirty="0">
                  <a:solidFill>
                    <a:srgbClr val="000000"/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rPr>
                <a:t>저장</a:t>
              </a:r>
              <a:endParaRPr lang="en-US" altLang="ko-KR" sz="1940" kern="0" dirty="0">
                <a:solidFill>
                  <a:srgbClr val="000000"/>
                </a:solidFill>
                <a:latin typeface="-윤고딕320" panose="02030504000101010101" pitchFamily="18" charset="-127"/>
                <a:ea typeface="-윤고딕320" panose="02030504000101010101" pitchFamily="18" charset="-127"/>
              </a:endParaRPr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1238769" y="141633"/>
            <a:ext cx="10362627" cy="1279270"/>
            <a:chOff x="735902" y="101022"/>
            <a:chExt cx="10362627" cy="1279270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xmlns="" id="{7DBBCA96-C142-4E56-B15F-D438F9D17366}"/>
                </a:ext>
              </a:extLst>
            </p:cNvPr>
            <p:cNvGrpSpPr/>
            <p:nvPr/>
          </p:nvGrpSpPr>
          <p:grpSpPr>
            <a:xfrm>
              <a:off x="735902" y="419123"/>
              <a:ext cx="10362627" cy="961169"/>
              <a:chOff x="1767069" y="1403581"/>
              <a:chExt cx="9840504" cy="871944"/>
            </a:xfrm>
          </p:grpSpPr>
          <p:cxnSp>
            <p:nvCxnSpPr>
              <p:cNvPr id="27" name="직선 연결선 26">
                <a:extLst>
                  <a:ext uri="{FF2B5EF4-FFF2-40B4-BE49-F238E27FC236}">
                    <a16:creationId xmlns:a16="http://schemas.microsoft.com/office/drawing/2014/main" xmlns="" id="{9A9635D7-1A65-4FFC-86E8-B4BB9D799700}"/>
                  </a:ext>
                </a:extLst>
              </p:cNvPr>
              <p:cNvCxnSpPr>
                <a:cxnSpLocks/>
                <a:stCxn id="28" idx="6"/>
              </p:cNvCxnSpPr>
              <p:nvPr/>
            </p:nvCxnSpPr>
            <p:spPr>
              <a:xfrm>
                <a:off x="2452039" y="1551370"/>
                <a:ext cx="8329883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타원 27">
                <a:extLst>
                  <a:ext uri="{FF2B5EF4-FFF2-40B4-BE49-F238E27FC236}">
                    <a16:creationId xmlns:a16="http://schemas.microsoft.com/office/drawing/2014/main" xmlns="" id="{DD6B82EF-AE96-4783-84AE-4799DD1D755F}"/>
                  </a:ext>
                </a:extLst>
              </p:cNvPr>
              <p:cNvSpPr/>
              <p:nvPr/>
            </p:nvSpPr>
            <p:spPr>
              <a:xfrm>
                <a:off x="2156461" y="1403581"/>
                <a:ext cx="295578" cy="295578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92"/>
              </a:p>
            </p:txBody>
          </p:sp>
          <p:sp>
            <p:nvSpPr>
              <p:cNvPr id="30" name="타원 29">
                <a:extLst>
                  <a:ext uri="{FF2B5EF4-FFF2-40B4-BE49-F238E27FC236}">
                    <a16:creationId xmlns:a16="http://schemas.microsoft.com/office/drawing/2014/main" xmlns="" id="{C279D506-3611-4B0A-A5F1-E378590F12A5}"/>
                  </a:ext>
                </a:extLst>
              </p:cNvPr>
              <p:cNvSpPr/>
              <p:nvPr/>
            </p:nvSpPr>
            <p:spPr>
              <a:xfrm>
                <a:off x="4224584" y="1403581"/>
                <a:ext cx="295578" cy="295578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92"/>
              </a:p>
            </p:txBody>
          </p:sp>
          <p:sp>
            <p:nvSpPr>
              <p:cNvPr id="33" name="타원 32">
                <a:extLst>
                  <a:ext uri="{FF2B5EF4-FFF2-40B4-BE49-F238E27FC236}">
                    <a16:creationId xmlns:a16="http://schemas.microsoft.com/office/drawing/2014/main" xmlns="" id="{BFC14354-07D0-4565-AB5D-2A26EBC21193}"/>
                  </a:ext>
                </a:extLst>
              </p:cNvPr>
              <p:cNvSpPr/>
              <p:nvPr/>
            </p:nvSpPr>
            <p:spPr>
              <a:xfrm>
                <a:off x="6438068" y="1403581"/>
                <a:ext cx="295578" cy="295578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92"/>
              </a:p>
            </p:txBody>
          </p:sp>
          <p:sp>
            <p:nvSpPr>
              <p:cNvPr id="34" name="타원 33">
                <a:extLst>
                  <a:ext uri="{FF2B5EF4-FFF2-40B4-BE49-F238E27FC236}">
                    <a16:creationId xmlns:a16="http://schemas.microsoft.com/office/drawing/2014/main" xmlns="" id="{BF9842B2-6A42-42A5-8612-31C958ACE8AE}"/>
                  </a:ext>
                </a:extLst>
              </p:cNvPr>
              <p:cNvSpPr/>
              <p:nvPr/>
            </p:nvSpPr>
            <p:spPr>
              <a:xfrm>
                <a:off x="8574456" y="1403581"/>
                <a:ext cx="295578" cy="295578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92"/>
              </a:p>
            </p:txBody>
          </p:sp>
          <p:sp>
            <p:nvSpPr>
              <p:cNvPr id="35" name="타원 34">
                <a:extLst>
                  <a:ext uri="{FF2B5EF4-FFF2-40B4-BE49-F238E27FC236}">
                    <a16:creationId xmlns:a16="http://schemas.microsoft.com/office/drawing/2014/main" xmlns="" id="{B4E50327-BD5B-4D2A-805D-2BC9295DD7B0}"/>
                  </a:ext>
                </a:extLst>
              </p:cNvPr>
              <p:cNvSpPr/>
              <p:nvPr/>
            </p:nvSpPr>
            <p:spPr>
              <a:xfrm>
                <a:off x="10771059" y="1403581"/>
                <a:ext cx="295578" cy="295578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92"/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xmlns="" id="{36D86F2F-CDB8-4F40-9F32-7D0F62C27004}"/>
                  </a:ext>
                </a:extLst>
              </p:cNvPr>
              <p:cNvSpPr txBox="1"/>
              <p:nvPr/>
            </p:nvSpPr>
            <p:spPr>
              <a:xfrm>
                <a:off x="1767069" y="1954300"/>
                <a:ext cx="1052169" cy="286884"/>
              </a:xfrm>
              <a:prstGeom prst="rect">
                <a:avLst/>
              </a:prstGeom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55" dirty="0">
                    <a:latin typeface="-윤고딕320" panose="02030504000101010101" pitchFamily="18" charset="-127"/>
                    <a:ea typeface="-윤고딕320" panose="02030504000101010101" pitchFamily="18" charset="-127"/>
                  </a:rPr>
                  <a:t>데이터 수집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xmlns="" id="{86B3B527-4F9C-477E-AAE8-6DDF25A47557}"/>
                  </a:ext>
                </a:extLst>
              </p:cNvPr>
              <p:cNvSpPr txBox="1"/>
              <p:nvPr/>
            </p:nvSpPr>
            <p:spPr>
              <a:xfrm>
                <a:off x="3866430" y="1980769"/>
                <a:ext cx="1052169" cy="286884"/>
              </a:xfrm>
              <a:prstGeom prst="rect">
                <a:avLst/>
              </a:prstGeom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55" dirty="0">
                    <a:latin typeface="-윤고딕320" panose="02030504000101010101" pitchFamily="18" charset="-127"/>
                    <a:ea typeface="-윤고딕320" panose="02030504000101010101" pitchFamily="18" charset="-127"/>
                  </a:rPr>
                  <a:t>데이터 처리</a:t>
                </a: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xmlns="" id="{58740BBD-C747-4050-9079-A5F62366601F}"/>
                  </a:ext>
                </a:extLst>
              </p:cNvPr>
              <p:cNvSpPr txBox="1"/>
              <p:nvPr/>
            </p:nvSpPr>
            <p:spPr>
              <a:xfrm>
                <a:off x="5985917" y="1988641"/>
                <a:ext cx="1215048" cy="286884"/>
              </a:xfrm>
              <a:prstGeom prst="rect">
                <a:avLst/>
              </a:prstGeom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55" dirty="0">
                    <a:latin typeface="-윤고딕320" panose="02030504000101010101" pitchFamily="18" charset="-127"/>
                    <a:ea typeface="-윤고딕320" panose="02030504000101010101" pitchFamily="18" charset="-127"/>
                  </a:rPr>
                  <a:t>워드 </a:t>
                </a:r>
                <a:r>
                  <a:rPr lang="ko-KR" altLang="en-US" sz="1455" dirty="0" err="1">
                    <a:latin typeface="-윤고딕320" panose="02030504000101010101" pitchFamily="18" charset="-127"/>
                    <a:ea typeface="-윤고딕320" panose="02030504000101010101" pitchFamily="18" charset="-127"/>
                  </a:rPr>
                  <a:t>클라우드</a:t>
                </a:r>
                <a:endParaRPr lang="ko-KR" altLang="en-US" sz="1455" dirty="0">
                  <a:latin typeface="-윤고딕320" panose="02030504000101010101" pitchFamily="18" charset="-127"/>
                  <a:ea typeface="-윤고딕320" panose="02030504000101010101" pitchFamily="18" charset="-127"/>
                </a:endParaRP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xmlns="" id="{D2586FDA-F766-4C9E-90B3-80FB71E1C4CD}"/>
                  </a:ext>
                </a:extLst>
              </p:cNvPr>
              <p:cNvSpPr txBox="1"/>
              <p:nvPr/>
            </p:nvSpPr>
            <p:spPr>
              <a:xfrm>
                <a:off x="8131378" y="1980170"/>
                <a:ext cx="1277460" cy="286884"/>
              </a:xfrm>
              <a:prstGeom prst="rect">
                <a:avLst/>
              </a:prstGeom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55" dirty="0">
                    <a:latin typeface="-윤고딕320" panose="02030504000101010101" pitchFamily="18" charset="-127"/>
                    <a:ea typeface="-윤고딕320" panose="02030504000101010101" pitchFamily="18" charset="-127"/>
                  </a:rPr>
                  <a:t>대표 문장 추출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xmlns="" id="{2A638C8A-0141-4B3A-B60B-68FC749B9A91}"/>
                  </a:ext>
                </a:extLst>
              </p:cNvPr>
              <p:cNvSpPr txBox="1"/>
              <p:nvPr/>
            </p:nvSpPr>
            <p:spPr>
              <a:xfrm>
                <a:off x="10104823" y="1980170"/>
                <a:ext cx="1502750" cy="286884"/>
              </a:xfrm>
              <a:prstGeom prst="rect">
                <a:avLst/>
              </a:prstGeom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55" dirty="0">
                    <a:latin typeface="-윤고딕320" panose="02030504000101010101" pitchFamily="18" charset="-127"/>
                    <a:ea typeface="-윤고딕320" panose="02030504000101010101" pitchFamily="18" charset="-127"/>
                    <a:cs typeface="조선일보명조" panose="02030304000000000000" pitchFamily="18" charset="-127"/>
                  </a:rPr>
                  <a:t>결과 해석 및 적용</a:t>
                </a:r>
              </a:p>
            </p:txBody>
          </p:sp>
        </p:grpSp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01383" y="101022"/>
              <a:ext cx="809625" cy="962025"/>
            </a:xfrm>
            <a:prstGeom prst="rect">
              <a:avLst/>
            </a:prstGeom>
          </p:spPr>
        </p:pic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33" y="1630123"/>
            <a:ext cx="2485153" cy="79741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920" y="2366188"/>
            <a:ext cx="3964328" cy="4193929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75417" y="2366188"/>
            <a:ext cx="4141569" cy="4193929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9A342B08-EA72-4038-AB74-0A83C8305305}"/>
              </a:ext>
            </a:extLst>
          </p:cNvPr>
          <p:cNvSpPr txBox="1"/>
          <p:nvPr/>
        </p:nvSpPr>
        <p:spPr>
          <a:xfrm>
            <a:off x="-398218" y="349492"/>
            <a:ext cx="163698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500" spc="-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15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02</a:t>
            </a:r>
            <a:endParaRPr lang="ko-KR" altLang="en-US" sz="11500" spc="-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  <a:alpha val="15000"/>
                </a:schemeClr>
              </a:solidFill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586332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2903F069-2C2D-4F38-9F95-102A9DA65D56}"/>
              </a:ext>
            </a:extLst>
          </p:cNvPr>
          <p:cNvSpPr txBox="1"/>
          <p:nvPr/>
        </p:nvSpPr>
        <p:spPr>
          <a:xfrm>
            <a:off x="-398218" y="349112"/>
            <a:ext cx="163698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500" spc="-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15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02</a:t>
            </a:r>
            <a:endParaRPr lang="ko-KR" altLang="en-US" sz="11500" spc="-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  <a:alpha val="15000"/>
                </a:schemeClr>
              </a:solidFill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xmlns="" id="{58740BBD-C747-4050-9079-A5F62366601F}"/>
              </a:ext>
            </a:extLst>
          </p:cNvPr>
          <p:cNvSpPr txBox="1"/>
          <p:nvPr/>
        </p:nvSpPr>
        <p:spPr>
          <a:xfrm>
            <a:off x="5681463" y="1104662"/>
            <a:ext cx="1279517" cy="31624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55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워드 </a:t>
            </a:r>
            <a:r>
              <a:rPr lang="ko-KR" altLang="en-US" sz="1455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클라우드</a:t>
            </a:r>
            <a:endParaRPr lang="ko-KR" altLang="en-US" sz="1455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xmlns="" id="{7DBBCA96-C142-4E56-B15F-D438F9D17366}"/>
              </a:ext>
            </a:extLst>
          </p:cNvPr>
          <p:cNvGrpSpPr/>
          <p:nvPr/>
        </p:nvGrpSpPr>
        <p:grpSpPr>
          <a:xfrm>
            <a:off x="1238769" y="459733"/>
            <a:ext cx="10362627" cy="952491"/>
            <a:chOff x="1767069" y="1403581"/>
            <a:chExt cx="9840504" cy="864072"/>
          </a:xfrm>
        </p:grpSpPr>
        <p:cxnSp>
          <p:nvCxnSpPr>
            <p:cNvPr id="62" name="직선 연결선 61">
              <a:extLst>
                <a:ext uri="{FF2B5EF4-FFF2-40B4-BE49-F238E27FC236}">
                  <a16:creationId xmlns:a16="http://schemas.microsoft.com/office/drawing/2014/main" xmlns="" id="{9A9635D7-1A65-4FFC-86E8-B4BB9D799700}"/>
                </a:ext>
              </a:extLst>
            </p:cNvPr>
            <p:cNvCxnSpPr>
              <a:cxnSpLocks/>
              <a:stCxn id="63" idx="6"/>
            </p:cNvCxnSpPr>
            <p:nvPr/>
          </p:nvCxnSpPr>
          <p:spPr>
            <a:xfrm>
              <a:off x="2452039" y="1551370"/>
              <a:ext cx="832988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타원 62">
              <a:extLst>
                <a:ext uri="{FF2B5EF4-FFF2-40B4-BE49-F238E27FC236}">
                  <a16:creationId xmlns:a16="http://schemas.microsoft.com/office/drawing/2014/main" xmlns="" id="{DD6B82EF-AE96-4783-84AE-4799DD1D755F}"/>
                </a:ext>
              </a:extLst>
            </p:cNvPr>
            <p:cNvSpPr/>
            <p:nvPr/>
          </p:nvSpPr>
          <p:spPr>
            <a:xfrm>
              <a:off x="2156461" y="1403581"/>
              <a:ext cx="295578" cy="295578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92"/>
            </a:p>
          </p:txBody>
        </p:sp>
        <p:sp>
          <p:nvSpPr>
            <p:cNvPr id="64" name="타원 63">
              <a:extLst>
                <a:ext uri="{FF2B5EF4-FFF2-40B4-BE49-F238E27FC236}">
                  <a16:creationId xmlns:a16="http://schemas.microsoft.com/office/drawing/2014/main" xmlns="" id="{C279D506-3611-4B0A-A5F1-E378590F12A5}"/>
                </a:ext>
              </a:extLst>
            </p:cNvPr>
            <p:cNvSpPr/>
            <p:nvPr/>
          </p:nvSpPr>
          <p:spPr>
            <a:xfrm>
              <a:off x="4224584" y="1403581"/>
              <a:ext cx="295578" cy="295578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92"/>
            </a:p>
          </p:txBody>
        </p:sp>
        <p:sp>
          <p:nvSpPr>
            <p:cNvPr id="65" name="타원 64">
              <a:extLst>
                <a:ext uri="{FF2B5EF4-FFF2-40B4-BE49-F238E27FC236}">
                  <a16:creationId xmlns:a16="http://schemas.microsoft.com/office/drawing/2014/main" xmlns="" id="{BFC14354-07D0-4565-AB5D-2A26EBC21193}"/>
                </a:ext>
              </a:extLst>
            </p:cNvPr>
            <p:cNvSpPr/>
            <p:nvPr/>
          </p:nvSpPr>
          <p:spPr>
            <a:xfrm>
              <a:off x="6438068" y="1403581"/>
              <a:ext cx="295578" cy="295578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92"/>
            </a:p>
          </p:txBody>
        </p:sp>
        <p:sp>
          <p:nvSpPr>
            <p:cNvPr id="66" name="타원 65">
              <a:extLst>
                <a:ext uri="{FF2B5EF4-FFF2-40B4-BE49-F238E27FC236}">
                  <a16:creationId xmlns:a16="http://schemas.microsoft.com/office/drawing/2014/main" xmlns="" id="{BF9842B2-6A42-42A5-8612-31C958ACE8AE}"/>
                </a:ext>
              </a:extLst>
            </p:cNvPr>
            <p:cNvSpPr/>
            <p:nvPr/>
          </p:nvSpPr>
          <p:spPr>
            <a:xfrm>
              <a:off x="8574456" y="1403581"/>
              <a:ext cx="295578" cy="295578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92"/>
            </a:p>
          </p:txBody>
        </p:sp>
        <p:sp>
          <p:nvSpPr>
            <p:cNvPr id="67" name="타원 66">
              <a:extLst>
                <a:ext uri="{FF2B5EF4-FFF2-40B4-BE49-F238E27FC236}">
                  <a16:creationId xmlns:a16="http://schemas.microsoft.com/office/drawing/2014/main" xmlns="" id="{B4E50327-BD5B-4D2A-805D-2BC9295DD7B0}"/>
                </a:ext>
              </a:extLst>
            </p:cNvPr>
            <p:cNvSpPr/>
            <p:nvPr/>
          </p:nvSpPr>
          <p:spPr>
            <a:xfrm>
              <a:off x="10771059" y="1403581"/>
              <a:ext cx="295578" cy="295578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92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xmlns="" id="{36D86F2F-CDB8-4F40-9F32-7D0F62C27004}"/>
                </a:ext>
              </a:extLst>
            </p:cNvPr>
            <p:cNvSpPr txBox="1"/>
            <p:nvPr/>
          </p:nvSpPr>
          <p:spPr>
            <a:xfrm>
              <a:off x="1767069" y="1954300"/>
              <a:ext cx="1052169" cy="286884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ko-KR" altLang="en-US" sz="1455" dirty="0">
                  <a:latin typeface="-윤고딕320" panose="02030504000101010101" pitchFamily="18" charset="-127"/>
                  <a:ea typeface="-윤고딕320" panose="02030504000101010101" pitchFamily="18" charset="-127"/>
                </a:rPr>
                <a:t>데이터 수집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xmlns="" id="{86B3B527-4F9C-477E-AAE8-6DDF25A47557}"/>
                </a:ext>
              </a:extLst>
            </p:cNvPr>
            <p:cNvSpPr txBox="1"/>
            <p:nvPr/>
          </p:nvSpPr>
          <p:spPr>
            <a:xfrm>
              <a:off x="3866430" y="1980769"/>
              <a:ext cx="1052169" cy="286884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ko-KR" altLang="en-US" sz="1455" dirty="0">
                  <a:latin typeface="-윤고딕320" panose="02030504000101010101" pitchFamily="18" charset="-127"/>
                  <a:ea typeface="-윤고딕320" panose="02030504000101010101" pitchFamily="18" charset="-127"/>
                </a:rPr>
                <a:t>데이터 처리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xmlns="" id="{D2586FDA-F766-4C9E-90B3-80FB71E1C4CD}"/>
                </a:ext>
              </a:extLst>
            </p:cNvPr>
            <p:cNvSpPr txBox="1"/>
            <p:nvPr/>
          </p:nvSpPr>
          <p:spPr>
            <a:xfrm>
              <a:off x="8131378" y="1980170"/>
              <a:ext cx="1277460" cy="286884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ko-KR" altLang="en-US" sz="1455" dirty="0">
                  <a:latin typeface="-윤고딕320" panose="02030504000101010101" pitchFamily="18" charset="-127"/>
                  <a:ea typeface="-윤고딕320" panose="02030504000101010101" pitchFamily="18" charset="-127"/>
                </a:rPr>
                <a:t>대표 문장 추출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xmlns="" id="{2A638C8A-0141-4B3A-B60B-68FC749B9A91}"/>
                </a:ext>
              </a:extLst>
            </p:cNvPr>
            <p:cNvSpPr txBox="1"/>
            <p:nvPr/>
          </p:nvSpPr>
          <p:spPr>
            <a:xfrm>
              <a:off x="10104823" y="1980170"/>
              <a:ext cx="1502750" cy="286884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ko-KR" altLang="en-US" sz="1455" dirty="0">
                  <a:latin typeface="-윤고딕320" panose="02030504000101010101" pitchFamily="18" charset="-127"/>
                  <a:ea typeface="-윤고딕320" panose="02030504000101010101" pitchFamily="18" charset="-127"/>
                  <a:cs typeface="조선일보명조" panose="02030304000000000000" pitchFamily="18" charset="-127"/>
                </a:rPr>
                <a:t>결과 해석 및 적용</a:t>
              </a: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4250" y="141633"/>
            <a:ext cx="809625" cy="962025"/>
          </a:xfrm>
          <a:prstGeom prst="rect">
            <a:avLst/>
          </a:prstGeom>
        </p:spPr>
      </p:pic>
      <p:grpSp>
        <p:nvGrpSpPr>
          <p:cNvPr id="73" name="그룹 72"/>
          <p:cNvGrpSpPr/>
          <p:nvPr/>
        </p:nvGrpSpPr>
        <p:grpSpPr>
          <a:xfrm>
            <a:off x="648985" y="2351902"/>
            <a:ext cx="11060415" cy="3763835"/>
            <a:chOff x="648985" y="2351902"/>
            <a:chExt cx="11060415" cy="3763835"/>
          </a:xfrm>
        </p:grpSpPr>
        <p:grpSp>
          <p:nvGrpSpPr>
            <p:cNvPr id="74" name="그룹 73"/>
            <p:cNvGrpSpPr/>
            <p:nvPr/>
          </p:nvGrpSpPr>
          <p:grpSpPr>
            <a:xfrm>
              <a:off x="648985" y="2351903"/>
              <a:ext cx="5336948" cy="3759323"/>
              <a:chOff x="648985" y="2351903"/>
              <a:chExt cx="5336948" cy="3759323"/>
            </a:xfrm>
          </p:grpSpPr>
          <p:pic>
            <p:nvPicPr>
              <p:cNvPr id="79" name="그림 78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48985" y="2351903"/>
                <a:ext cx="5336948" cy="3301457"/>
              </a:xfrm>
              <a:prstGeom prst="rect">
                <a:avLst/>
              </a:prstGeom>
            </p:spPr>
          </p:pic>
          <p:sp>
            <p:nvSpPr>
              <p:cNvPr id="80" name="직사각형 79"/>
              <p:cNvSpPr/>
              <p:nvPr/>
            </p:nvSpPr>
            <p:spPr>
              <a:xfrm>
                <a:off x="1020158" y="2714051"/>
                <a:ext cx="312526" cy="2850776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1" name="TextBox 80"/>
              <p:cNvSpPr txBox="1"/>
              <p:nvPr/>
            </p:nvSpPr>
            <p:spPr>
              <a:xfrm>
                <a:off x="826192" y="5741894"/>
                <a:ext cx="440471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>
                    <a:latin typeface="-윤고딕320" panose="02030504000101010101" pitchFamily="18" charset="-127"/>
                    <a:ea typeface="-윤고딕320" panose="02030504000101010101" pitchFamily="18" charset="-127"/>
                  </a:rPr>
                  <a:t>부정리뷰</a:t>
                </a:r>
                <a:r>
                  <a:rPr lang="en-US" altLang="ko-KR" dirty="0">
                    <a:latin typeface="-윤고딕320" panose="02030504000101010101" pitchFamily="18" charset="-127"/>
                    <a:ea typeface="-윤고딕320" panose="02030504000101010101" pitchFamily="18" charset="-127"/>
                  </a:rPr>
                  <a:t>(</a:t>
                </a:r>
                <a:r>
                  <a:rPr lang="en-US" altLang="ko-KR" sz="1600" dirty="0">
                    <a:latin typeface="-윤고딕320" panose="02030504000101010101" pitchFamily="18" charset="-127"/>
                    <a:ea typeface="-윤고딕320" panose="02030504000101010101" pitchFamily="18" charset="-127"/>
                  </a:rPr>
                  <a:t>Score=1,2</a:t>
                </a:r>
                <a:r>
                  <a:rPr lang="en-US" altLang="ko-KR" dirty="0">
                    <a:latin typeface="-윤고딕320" panose="02030504000101010101" pitchFamily="18" charset="-127"/>
                    <a:ea typeface="-윤고딕320" panose="02030504000101010101" pitchFamily="18" charset="-127"/>
                  </a:rPr>
                  <a:t>)</a:t>
                </a:r>
                <a:endParaRPr lang="ko-KR" altLang="en-US" dirty="0">
                  <a:latin typeface="-윤고딕320" panose="02030504000101010101" pitchFamily="18" charset="-127"/>
                  <a:ea typeface="-윤고딕320" panose="02030504000101010101" pitchFamily="18" charset="-127"/>
                </a:endParaRPr>
              </a:p>
            </p:txBody>
          </p:sp>
        </p:grpSp>
        <p:grpSp>
          <p:nvGrpSpPr>
            <p:cNvPr id="75" name="그룹 74"/>
            <p:cNvGrpSpPr/>
            <p:nvPr/>
          </p:nvGrpSpPr>
          <p:grpSpPr>
            <a:xfrm>
              <a:off x="6157604" y="2351902"/>
              <a:ext cx="5551796" cy="3301457"/>
              <a:chOff x="6157604" y="2351902"/>
              <a:chExt cx="5551796" cy="3301457"/>
            </a:xfrm>
          </p:grpSpPr>
          <p:pic>
            <p:nvPicPr>
              <p:cNvPr id="77" name="그림 76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157604" y="2351902"/>
                <a:ext cx="5551796" cy="3301457"/>
              </a:xfrm>
              <a:prstGeom prst="rect">
                <a:avLst/>
              </a:prstGeom>
            </p:spPr>
          </p:pic>
          <p:sp>
            <p:nvSpPr>
              <p:cNvPr id="78" name="직사각형 77"/>
              <p:cNvSpPr/>
              <p:nvPr/>
            </p:nvSpPr>
            <p:spPr>
              <a:xfrm>
                <a:off x="6551449" y="2714051"/>
                <a:ext cx="312526" cy="2850776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76" name="TextBox 75"/>
            <p:cNvSpPr txBox="1"/>
            <p:nvPr/>
          </p:nvSpPr>
          <p:spPr>
            <a:xfrm>
              <a:off x="6516250" y="5746405"/>
              <a:ext cx="44047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-윤고딕320" panose="02030504000101010101" pitchFamily="18" charset="-127"/>
                  <a:ea typeface="-윤고딕320" panose="02030504000101010101" pitchFamily="18" charset="-127"/>
                </a:rPr>
                <a:t>긍정리뷰</a:t>
              </a:r>
              <a:r>
                <a:rPr lang="en-US" altLang="ko-KR" dirty="0">
                  <a:latin typeface="-윤고딕320" panose="02030504000101010101" pitchFamily="18" charset="-127"/>
                  <a:ea typeface="-윤고딕320" panose="02030504000101010101" pitchFamily="18" charset="-127"/>
                </a:rPr>
                <a:t>(</a:t>
              </a:r>
              <a:r>
                <a:rPr lang="en-US" altLang="ko-KR" sz="1600" dirty="0">
                  <a:latin typeface="-윤고딕320" panose="02030504000101010101" pitchFamily="18" charset="-127"/>
                  <a:ea typeface="-윤고딕320" panose="02030504000101010101" pitchFamily="18" charset="-127"/>
                </a:rPr>
                <a:t>Score=4,5</a:t>
              </a:r>
              <a:r>
                <a:rPr lang="en-US" altLang="ko-KR" dirty="0">
                  <a:latin typeface="-윤고딕320" panose="02030504000101010101" pitchFamily="18" charset="-127"/>
                  <a:ea typeface="-윤고딕320" panose="02030504000101010101" pitchFamily="18" charset="-127"/>
                </a:rPr>
                <a:t>)</a:t>
              </a:r>
              <a:endParaRPr lang="ko-KR" altLang="en-US" dirty="0">
                <a:latin typeface="-윤고딕320" panose="02030504000101010101" pitchFamily="18" charset="-127"/>
                <a:ea typeface="-윤고딕320" panose="0203050400010101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15200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6 0.00139 L 0.17916 -0.00046 " pathEditMode="relative" ptsTypes="AA">
                                      <p:cBhvr>
                                        <p:cTn id="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2903F069-2C2D-4F38-9F95-102A9DA65D56}"/>
              </a:ext>
            </a:extLst>
          </p:cNvPr>
          <p:cNvSpPr txBox="1"/>
          <p:nvPr/>
        </p:nvSpPr>
        <p:spPr>
          <a:xfrm>
            <a:off x="-398218" y="349112"/>
            <a:ext cx="163698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500" spc="-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15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02</a:t>
            </a:r>
            <a:endParaRPr lang="ko-KR" altLang="en-US" sz="11500" spc="-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  <a:alpha val="15000"/>
                </a:schemeClr>
              </a:solidFill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xmlns="" id="{58740BBD-C747-4050-9079-A5F62366601F}"/>
              </a:ext>
            </a:extLst>
          </p:cNvPr>
          <p:cNvSpPr txBox="1"/>
          <p:nvPr/>
        </p:nvSpPr>
        <p:spPr>
          <a:xfrm>
            <a:off x="5681463" y="1104662"/>
            <a:ext cx="1279517" cy="31624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55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워드 </a:t>
            </a:r>
            <a:r>
              <a:rPr lang="ko-KR" altLang="en-US" sz="1455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클라우드</a:t>
            </a:r>
            <a:endParaRPr lang="ko-KR" altLang="en-US" sz="1455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xmlns="" id="{7DBBCA96-C142-4E56-B15F-D438F9D17366}"/>
              </a:ext>
            </a:extLst>
          </p:cNvPr>
          <p:cNvGrpSpPr/>
          <p:nvPr/>
        </p:nvGrpSpPr>
        <p:grpSpPr>
          <a:xfrm>
            <a:off x="1238769" y="459733"/>
            <a:ext cx="10362627" cy="952491"/>
            <a:chOff x="1767069" y="1403581"/>
            <a:chExt cx="9840504" cy="864072"/>
          </a:xfrm>
        </p:grpSpPr>
        <p:cxnSp>
          <p:nvCxnSpPr>
            <p:cNvPr id="62" name="직선 연결선 61">
              <a:extLst>
                <a:ext uri="{FF2B5EF4-FFF2-40B4-BE49-F238E27FC236}">
                  <a16:creationId xmlns:a16="http://schemas.microsoft.com/office/drawing/2014/main" xmlns="" id="{9A9635D7-1A65-4FFC-86E8-B4BB9D799700}"/>
                </a:ext>
              </a:extLst>
            </p:cNvPr>
            <p:cNvCxnSpPr>
              <a:cxnSpLocks/>
              <a:stCxn id="63" idx="6"/>
            </p:cNvCxnSpPr>
            <p:nvPr/>
          </p:nvCxnSpPr>
          <p:spPr>
            <a:xfrm>
              <a:off x="2452039" y="1551370"/>
              <a:ext cx="832988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타원 62">
              <a:extLst>
                <a:ext uri="{FF2B5EF4-FFF2-40B4-BE49-F238E27FC236}">
                  <a16:creationId xmlns:a16="http://schemas.microsoft.com/office/drawing/2014/main" xmlns="" id="{DD6B82EF-AE96-4783-84AE-4799DD1D755F}"/>
                </a:ext>
              </a:extLst>
            </p:cNvPr>
            <p:cNvSpPr/>
            <p:nvPr/>
          </p:nvSpPr>
          <p:spPr>
            <a:xfrm>
              <a:off x="2156461" y="1403581"/>
              <a:ext cx="295578" cy="295578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92"/>
            </a:p>
          </p:txBody>
        </p:sp>
        <p:sp>
          <p:nvSpPr>
            <p:cNvPr id="64" name="타원 63">
              <a:extLst>
                <a:ext uri="{FF2B5EF4-FFF2-40B4-BE49-F238E27FC236}">
                  <a16:creationId xmlns:a16="http://schemas.microsoft.com/office/drawing/2014/main" xmlns="" id="{C279D506-3611-4B0A-A5F1-E378590F12A5}"/>
                </a:ext>
              </a:extLst>
            </p:cNvPr>
            <p:cNvSpPr/>
            <p:nvPr/>
          </p:nvSpPr>
          <p:spPr>
            <a:xfrm>
              <a:off x="4224584" y="1403581"/>
              <a:ext cx="295578" cy="295578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92"/>
            </a:p>
          </p:txBody>
        </p:sp>
        <p:sp>
          <p:nvSpPr>
            <p:cNvPr id="65" name="타원 64">
              <a:extLst>
                <a:ext uri="{FF2B5EF4-FFF2-40B4-BE49-F238E27FC236}">
                  <a16:creationId xmlns:a16="http://schemas.microsoft.com/office/drawing/2014/main" xmlns="" id="{BFC14354-07D0-4565-AB5D-2A26EBC21193}"/>
                </a:ext>
              </a:extLst>
            </p:cNvPr>
            <p:cNvSpPr/>
            <p:nvPr/>
          </p:nvSpPr>
          <p:spPr>
            <a:xfrm>
              <a:off x="6438068" y="1403581"/>
              <a:ext cx="295578" cy="295578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92"/>
            </a:p>
          </p:txBody>
        </p:sp>
        <p:sp>
          <p:nvSpPr>
            <p:cNvPr id="66" name="타원 65">
              <a:extLst>
                <a:ext uri="{FF2B5EF4-FFF2-40B4-BE49-F238E27FC236}">
                  <a16:creationId xmlns:a16="http://schemas.microsoft.com/office/drawing/2014/main" xmlns="" id="{BF9842B2-6A42-42A5-8612-31C958ACE8AE}"/>
                </a:ext>
              </a:extLst>
            </p:cNvPr>
            <p:cNvSpPr/>
            <p:nvPr/>
          </p:nvSpPr>
          <p:spPr>
            <a:xfrm>
              <a:off x="8574456" y="1403581"/>
              <a:ext cx="295578" cy="295578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92"/>
            </a:p>
          </p:txBody>
        </p:sp>
        <p:sp>
          <p:nvSpPr>
            <p:cNvPr id="67" name="타원 66">
              <a:extLst>
                <a:ext uri="{FF2B5EF4-FFF2-40B4-BE49-F238E27FC236}">
                  <a16:creationId xmlns:a16="http://schemas.microsoft.com/office/drawing/2014/main" xmlns="" id="{B4E50327-BD5B-4D2A-805D-2BC9295DD7B0}"/>
                </a:ext>
              </a:extLst>
            </p:cNvPr>
            <p:cNvSpPr/>
            <p:nvPr/>
          </p:nvSpPr>
          <p:spPr>
            <a:xfrm>
              <a:off x="10771059" y="1403581"/>
              <a:ext cx="295578" cy="295578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92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xmlns="" id="{36D86F2F-CDB8-4F40-9F32-7D0F62C27004}"/>
                </a:ext>
              </a:extLst>
            </p:cNvPr>
            <p:cNvSpPr txBox="1"/>
            <p:nvPr/>
          </p:nvSpPr>
          <p:spPr>
            <a:xfrm>
              <a:off x="1767069" y="1954300"/>
              <a:ext cx="1052169" cy="286884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ko-KR" altLang="en-US" sz="1455" dirty="0">
                  <a:latin typeface="-윤고딕320" panose="02030504000101010101" pitchFamily="18" charset="-127"/>
                  <a:ea typeface="-윤고딕320" panose="02030504000101010101" pitchFamily="18" charset="-127"/>
                </a:rPr>
                <a:t>데이터 수집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xmlns="" id="{86B3B527-4F9C-477E-AAE8-6DDF25A47557}"/>
                </a:ext>
              </a:extLst>
            </p:cNvPr>
            <p:cNvSpPr txBox="1"/>
            <p:nvPr/>
          </p:nvSpPr>
          <p:spPr>
            <a:xfrm>
              <a:off x="3866430" y="1980769"/>
              <a:ext cx="1052169" cy="286884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ko-KR" altLang="en-US" sz="1455" dirty="0">
                  <a:latin typeface="-윤고딕320" panose="02030504000101010101" pitchFamily="18" charset="-127"/>
                  <a:ea typeface="-윤고딕320" panose="02030504000101010101" pitchFamily="18" charset="-127"/>
                </a:rPr>
                <a:t>데이터 처리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xmlns="" id="{D2586FDA-F766-4C9E-90B3-80FB71E1C4CD}"/>
                </a:ext>
              </a:extLst>
            </p:cNvPr>
            <p:cNvSpPr txBox="1"/>
            <p:nvPr/>
          </p:nvSpPr>
          <p:spPr>
            <a:xfrm>
              <a:off x="8131378" y="1980170"/>
              <a:ext cx="1277460" cy="286884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ko-KR" altLang="en-US" sz="1455" dirty="0">
                  <a:latin typeface="-윤고딕320" panose="02030504000101010101" pitchFamily="18" charset="-127"/>
                  <a:ea typeface="-윤고딕320" panose="02030504000101010101" pitchFamily="18" charset="-127"/>
                </a:rPr>
                <a:t>대표 문장 추출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xmlns="" id="{2A638C8A-0141-4B3A-B60B-68FC749B9A91}"/>
                </a:ext>
              </a:extLst>
            </p:cNvPr>
            <p:cNvSpPr txBox="1"/>
            <p:nvPr/>
          </p:nvSpPr>
          <p:spPr>
            <a:xfrm>
              <a:off x="10104823" y="1980170"/>
              <a:ext cx="1502750" cy="286884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ko-KR" altLang="en-US" sz="1455" dirty="0">
                  <a:latin typeface="-윤고딕320" panose="02030504000101010101" pitchFamily="18" charset="-127"/>
                  <a:ea typeface="-윤고딕320" panose="02030504000101010101" pitchFamily="18" charset="-127"/>
                  <a:cs typeface="조선일보명조" panose="02030304000000000000" pitchFamily="18" charset="-127"/>
                </a:rPr>
                <a:t>결과 해석 및 적용</a:t>
              </a: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8620" y="104781"/>
            <a:ext cx="809625" cy="962025"/>
          </a:xfrm>
          <a:prstGeom prst="rect">
            <a:avLst/>
          </a:prstGeom>
        </p:spPr>
      </p:pic>
      <p:grpSp>
        <p:nvGrpSpPr>
          <p:cNvPr id="15" name="그룹 14"/>
          <p:cNvGrpSpPr/>
          <p:nvPr/>
        </p:nvGrpSpPr>
        <p:grpSpPr>
          <a:xfrm>
            <a:off x="8341727" y="3177303"/>
            <a:ext cx="3850273" cy="2148997"/>
            <a:chOff x="8407346" y="4225006"/>
            <a:chExt cx="3850273" cy="2148997"/>
          </a:xfrm>
        </p:grpSpPr>
        <p:sp>
          <p:nvSpPr>
            <p:cNvPr id="38" name="직사각형 37"/>
            <p:cNvSpPr/>
            <p:nvPr/>
          </p:nvSpPr>
          <p:spPr>
            <a:xfrm>
              <a:off x="8407346" y="4225006"/>
              <a:ext cx="3850273" cy="68942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 fontAlgn="base"/>
              <a:r>
                <a:rPr lang="ko-KR" altLang="en-US" sz="1940" kern="0" dirty="0" err="1">
                  <a:solidFill>
                    <a:srgbClr val="000000"/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rPr>
                <a:t>불용어</a:t>
              </a:r>
              <a:r>
                <a:rPr lang="ko-KR" altLang="en-US" sz="1940" kern="0" dirty="0">
                  <a:solidFill>
                    <a:srgbClr val="000000"/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rPr>
                <a:t> 사전 구축</a:t>
              </a:r>
              <a:endParaRPr lang="en-US" altLang="ko-KR" sz="1940" kern="0" dirty="0">
                <a:solidFill>
                  <a:srgbClr val="000000"/>
                </a:solidFill>
                <a:latin typeface="-윤고딕320" panose="02030504000101010101" pitchFamily="18" charset="-127"/>
                <a:ea typeface="-윤고딕320" panose="02030504000101010101" pitchFamily="18" charset="-127"/>
              </a:endParaRPr>
            </a:p>
            <a:p>
              <a:pPr algn="ctr" fontAlgn="base"/>
              <a:r>
                <a:rPr lang="en-US" altLang="ko-KR" sz="1940" kern="0" dirty="0">
                  <a:solidFill>
                    <a:srgbClr val="000000"/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rPr>
                <a:t>(</a:t>
              </a:r>
              <a:r>
                <a:rPr lang="en-US" altLang="ko-KR" sz="1940" kern="0" dirty="0" err="1">
                  <a:solidFill>
                    <a:srgbClr val="000000"/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rPr>
                <a:t>KoNLpy</a:t>
              </a:r>
              <a:r>
                <a:rPr lang="en-US" altLang="ko-KR" sz="1940" kern="0" dirty="0">
                  <a:solidFill>
                    <a:srgbClr val="000000"/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rPr>
                <a:t> + </a:t>
              </a:r>
              <a:r>
                <a:rPr lang="ko-KR" altLang="en-US" sz="1940" kern="0" dirty="0">
                  <a:solidFill>
                    <a:srgbClr val="000000"/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rPr>
                <a:t>추가</a:t>
              </a:r>
              <a:r>
                <a:rPr lang="en-US" altLang="ko-KR" sz="1940" kern="0" dirty="0">
                  <a:solidFill>
                    <a:srgbClr val="000000"/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rPr>
                <a:t>)</a:t>
              </a:r>
            </a:p>
          </p:txBody>
        </p:sp>
        <p:sp>
          <p:nvSpPr>
            <p:cNvPr id="39" name="이등변 삼각형 38"/>
            <p:cNvSpPr/>
            <p:nvPr/>
          </p:nvSpPr>
          <p:spPr>
            <a:xfrm rot="10800000" flipH="1">
              <a:off x="10229674" y="5093577"/>
              <a:ext cx="301656" cy="245767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940">
                <a:latin typeface="배달의민족 도현" pitchFamily="50" charset="-127"/>
                <a:ea typeface="배달의민족 도현" pitchFamily="50" charset="-127"/>
              </a:endParaRPr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9068004" y="5437656"/>
              <a:ext cx="2621231" cy="93634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fontAlgn="base">
                <a:lnSpc>
                  <a:spcPct val="160000"/>
                </a:lnSpc>
              </a:pPr>
              <a:r>
                <a:rPr lang="en-US" altLang="ko-KR" kern="0" dirty="0" err="1">
                  <a:solidFill>
                    <a:srgbClr val="000000"/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rPr>
                <a:t>Kkma</a:t>
              </a:r>
              <a:r>
                <a:rPr lang="en-US" altLang="ko-KR" kern="0" dirty="0">
                  <a:solidFill>
                    <a:srgbClr val="000000"/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rPr>
                <a:t> </a:t>
              </a:r>
              <a:r>
                <a:rPr lang="ko-KR" altLang="en-US" kern="0" dirty="0">
                  <a:solidFill>
                    <a:srgbClr val="000000"/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rPr>
                <a:t>패키지를 이용해 </a:t>
              </a:r>
              <a:endParaRPr lang="en-US" altLang="ko-KR" kern="0" dirty="0">
                <a:solidFill>
                  <a:srgbClr val="000000"/>
                </a:solidFill>
                <a:latin typeface="-윤고딕320" panose="02030504000101010101" pitchFamily="18" charset="-127"/>
                <a:ea typeface="-윤고딕320" panose="02030504000101010101" pitchFamily="18" charset="-127"/>
              </a:endParaRPr>
            </a:p>
            <a:p>
              <a:pPr algn="ctr" fontAlgn="base">
                <a:lnSpc>
                  <a:spcPct val="160000"/>
                </a:lnSpc>
              </a:pPr>
              <a:r>
                <a:rPr lang="ko-KR" altLang="en-US" kern="0" dirty="0">
                  <a:solidFill>
                    <a:srgbClr val="000000"/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rPr>
                <a:t>명사 추출 후 </a:t>
              </a:r>
              <a:r>
                <a:rPr lang="ko-KR" altLang="en-US" kern="0" dirty="0" err="1">
                  <a:solidFill>
                    <a:srgbClr val="000000"/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rPr>
                <a:t>불용어</a:t>
              </a:r>
              <a:r>
                <a:rPr lang="ko-KR" altLang="en-US" kern="0" dirty="0">
                  <a:solidFill>
                    <a:srgbClr val="000000"/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rPr>
                <a:t> 제거</a:t>
              </a:r>
              <a:endParaRPr lang="en-US" altLang="ko-KR" kern="0" dirty="0">
                <a:solidFill>
                  <a:srgbClr val="000000"/>
                </a:solidFill>
                <a:latin typeface="-윤고딕320" panose="02030504000101010101" pitchFamily="18" charset="-127"/>
                <a:ea typeface="-윤고딕320" panose="02030504000101010101" pitchFamily="18" charset="-127"/>
              </a:endParaRPr>
            </a:p>
          </p:txBody>
        </p:sp>
      </p:grpSp>
      <p:pic>
        <p:nvPicPr>
          <p:cNvPr id="17" name="그림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287" y="2302862"/>
            <a:ext cx="4503549" cy="4327374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1375" y="2271600"/>
            <a:ext cx="4002471" cy="4389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6133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:a16="http://schemas.microsoft.com/office/drawing/2014/main" xmlns="" id="{7DBBCA96-C142-4E56-B15F-D438F9D17366}"/>
              </a:ext>
            </a:extLst>
          </p:cNvPr>
          <p:cNvGrpSpPr/>
          <p:nvPr/>
        </p:nvGrpSpPr>
        <p:grpSpPr>
          <a:xfrm>
            <a:off x="1238769" y="459733"/>
            <a:ext cx="10362627" cy="952491"/>
            <a:chOff x="1767069" y="1403581"/>
            <a:chExt cx="9840504" cy="864072"/>
          </a:xfrm>
        </p:grpSpPr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xmlns="" id="{9A9635D7-1A65-4FFC-86E8-B4BB9D799700}"/>
                </a:ext>
              </a:extLst>
            </p:cNvPr>
            <p:cNvCxnSpPr>
              <a:cxnSpLocks/>
              <a:stCxn id="28" idx="6"/>
            </p:cNvCxnSpPr>
            <p:nvPr/>
          </p:nvCxnSpPr>
          <p:spPr>
            <a:xfrm>
              <a:off x="2452039" y="1551370"/>
              <a:ext cx="832988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xmlns="" id="{DD6B82EF-AE96-4783-84AE-4799DD1D755F}"/>
                </a:ext>
              </a:extLst>
            </p:cNvPr>
            <p:cNvSpPr/>
            <p:nvPr/>
          </p:nvSpPr>
          <p:spPr>
            <a:xfrm>
              <a:off x="2156461" y="1403581"/>
              <a:ext cx="295578" cy="295578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92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xmlns="" id="{C279D506-3611-4B0A-A5F1-E378590F12A5}"/>
                </a:ext>
              </a:extLst>
            </p:cNvPr>
            <p:cNvSpPr/>
            <p:nvPr/>
          </p:nvSpPr>
          <p:spPr>
            <a:xfrm>
              <a:off x="4224584" y="1403581"/>
              <a:ext cx="295578" cy="295578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92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xmlns="" id="{BFC14354-07D0-4565-AB5D-2A26EBC21193}"/>
                </a:ext>
              </a:extLst>
            </p:cNvPr>
            <p:cNvSpPr/>
            <p:nvPr/>
          </p:nvSpPr>
          <p:spPr>
            <a:xfrm>
              <a:off x="6438068" y="1403581"/>
              <a:ext cx="295578" cy="295578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92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xmlns="" id="{BF9842B2-6A42-42A5-8612-31C958ACE8AE}"/>
                </a:ext>
              </a:extLst>
            </p:cNvPr>
            <p:cNvSpPr/>
            <p:nvPr/>
          </p:nvSpPr>
          <p:spPr>
            <a:xfrm>
              <a:off x="8574456" y="1403581"/>
              <a:ext cx="295578" cy="295578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92"/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xmlns="" id="{B4E50327-BD5B-4D2A-805D-2BC9295DD7B0}"/>
                </a:ext>
              </a:extLst>
            </p:cNvPr>
            <p:cNvSpPr/>
            <p:nvPr/>
          </p:nvSpPr>
          <p:spPr>
            <a:xfrm>
              <a:off x="10771059" y="1403581"/>
              <a:ext cx="295578" cy="295578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92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xmlns="" id="{36D86F2F-CDB8-4F40-9F32-7D0F62C27004}"/>
                </a:ext>
              </a:extLst>
            </p:cNvPr>
            <p:cNvSpPr txBox="1"/>
            <p:nvPr/>
          </p:nvSpPr>
          <p:spPr>
            <a:xfrm>
              <a:off x="1767069" y="1954300"/>
              <a:ext cx="1052169" cy="286884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ko-KR" altLang="en-US" sz="1455" dirty="0">
                  <a:latin typeface="-윤고딕320" panose="02030504000101010101" pitchFamily="18" charset="-127"/>
                  <a:ea typeface="-윤고딕320" panose="02030504000101010101" pitchFamily="18" charset="-127"/>
                </a:rPr>
                <a:t>데이터 수집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xmlns="" id="{86B3B527-4F9C-477E-AAE8-6DDF25A47557}"/>
                </a:ext>
              </a:extLst>
            </p:cNvPr>
            <p:cNvSpPr txBox="1"/>
            <p:nvPr/>
          </p:nvSpPr>
          <p:spPr>
            <a:xfrm>
              <a:off x="3866430" y="1980769"/>
              <a:ext cx="1052169" cy="286884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ko-KR" altLang="en-US" sz="1455" dirty="0">
                  <a:latin typeface="-윤고딕320" panose="02030504000101010101" pitchFamily="18" charset="-127"/>
                  <a:ea typeface="-윤고딕320" panose="02030504000101010101" pitchFamily="18" charset="-127"/>
                </a:rPr>
                <a:t>데이터 처리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xmlns="" id="{D2586FDA-F766-4C9E-90B3-80FB71E1C4CD}"/>
                </a:ext>
              </a:extLst>
            </p:cNvPr>
            <p:cNvSpPr txBox="1"/>
            <p:nvPr/>
          </p:nvSpPr>
          <p:spPr>
            <a:xfrm>
              <a:off x="8131378" y="1980170"/>
              <a:ext cx="1277460" cy="286884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ko-KR" altLang="en-US" sz="1455" dirty="0">
                  <a:latin typeface="-윤고딕320" panose="02030504000101010101" pitchFamily="18" charset="-127"/>
                  <a:ea typeface="-윤고딕320" panose="02030504000101010101" pitchFamily="18" charset="-127"/>
                </a:rPr>
                <a:t>대표 문장 추출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xmlns="" id="{2A638C8A-0141-4B3A-B60B-68FC749B9A91}"/>
                </a:ext>
              </a:extLst>
            </p:cNvPr>
            <p:cNvSpPr txBox="1"/>
            <p:nvPr/>
          </p:nvSpPr>
          <p:spPr>
            <a:xfrm>
              <a:off x="10104823" y="1980170"/>
              <a:ext cx="1502750" cy="286884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ko-KR" altLang="en-US" sz="1455" dirty="0">
                  <a:latin typeface="-윤고딕320" panose="02030504000101010101" pitchFamily="18" charset="-127"/>
                  <a:ea typeface="-윤고딕320" panose="02030504000101010101" pitchFamily="18" charset="-127"/>
                  <a:cs typeface="조선일보명조" panose="02030304000000000000" pitchFamily="18" charset="-127"/>
                </a:rPr>
                <a:t>결과 해석 및 적용</a:t>
              </a: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8704" y="142637"/>
            <a:ext cx="809625" cy="962025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2903F069-2C2D-4F38-9F95-102A9DA65D56}"/>
              </a:ext>
            </a:extLst>
          </p:cNvPr>
          <p:cNvSpPr txBox="1"/>
          <p:nvPr/>
        </p:nvSpPr>
        <p:spPr>
          <a:xfrm>
            <a:off x="-398218" y="349112"/>
            <a:ext cx="163698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500" spc="-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15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02</a:t>
            </a:r>
            <a:endParaRPr lang="ko-KR" altLang="en-US" sz="11500" spc="-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  <a:alpha val="15000"/>
                </a:schemeClr>
              </a:solidFill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xmlns="" id="{58740BBD-C747-4050-9079-A5F62366601F}"/>
              </a:ext>
            </a:extLst>
          </p:cNvPr>
          <p:cNvSpPr txBox="1"/>
          <p:nvPr/>
        </p:nvSpPr>
        <p:spPr>
          <a:xfrm>
            <a:off x="5681463" y="1104662"/>
            <a:ext cx="1279517" cy="31624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55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워드 </a:t>
            </a:r>
            <a:r>
              <a:rPr lang="ko-KR" altLang="en-US" sz="1455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클라우드</a:t>
            </a:r>
            <a:endParaRPr lang="ko-KR" altLang="en-US" sz="1455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477" y="1885562"/>
            <a:ext cx="3163460" cy="237411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9238" y="3913095"/>
            <a:ext cx="3482521" cy="2603966"/>
          </a:xfrm>
          <a:prstGeom prst="rect">
            <a:avLst/>
          </a:prstGeom>
        </p:spPr>
      </p:pic>
      <p:grpSp>
        <p:nvGrpSpPr>
          <p:cNvPr id="26" name="그룹 25"/>
          <p:cNvGrpSpPr/>
          <p:nvPr/>
        </p:nvGrpSpPr>
        <p:grpSpPr>
          <a:xfrm>
            <a:off x="4390220" y="2238743"/>
            <a:ext cx="4279830" cy="1047723"/>
            <a:chOff x="10383382" y="7864471"/>
            <a:chExt cx="7057757" cy="1727772"/>
          </a:xfrm>
        </p:grpSpPr>
        <p:sp>
          <p:nvSpPr>
            <p:cNvPr id="29" name="직사각형 28"/>
            <p:cNvSpPr/>
            <p:nvPr/>
          </p:nvSpPr>
          <p:spPr>
            <a:xfrm>
              <a:off x="10921834" y="7864471"/>
              <a:ext cx="6519305" cy="172777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>
                <a:lnSpc>
                  <a:spcPct val="160000"/>
                </a:lnSpc>
              </a:pPr>
              <a:r>
                <a:rPr lang="ko-KR" altLang="en-US" sz="1940" kern="0" dirty="0">
                  <a:solidFill>
                    <a:srgbClr val="000000"/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rPr>
                <a:t>우리은행 워드 </a:t>
              </a:r>
              <a:r>
                <a:rPr lang="ko-KR" altLang="en-US" sz="1940" kern="0" dirty="0" err="1">
                  <a:solidFill>
                    <a:srgbClr val="000000"/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rPr>
                <a:t>클라우드</a:t>
              </a:r>
              <a:r>
                <a:rPr lang="en-US" altLang="ko-KR" sz="1940" kern="0" dirty="0">
                  <a:solidFill>
                    <a:srgbClr val="000000"/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rPr>
                <a:t>(</a:t>
              </a:r>
              <a:r>
                <a:rPr lang="ko-KR" altLang="en-US" sz="1940" kern="0" dirty="0">
                  <a:solidFill>
                    <a:srgbClr val="000000"/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rPr>
                <a:t>부정리뷰</a:t>
              </a:r>
              <a:r>
                <a:rPr lang="en-US" altLang="ko-KR" sz="1940" kern="0" dirty="0">
                  <a:solidFill>
                    <a:srgbClr val="000000"/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rPr>
                <a:t>)</a:t>
              </a:r>
              <a:r>
                <a:rPr lang="ko-KR" altLang="en-US" sz="1940" kern="0" dirty="0">
                  <a:solidFill>
                    <a:srgbClr val="000000"/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rPr>
                <a:t> </a:t>
              </a:r>
              <a:endParaRPr lang="en-US" altLang="ko-KR" sz="1940" kern="0" dirty="0">
                <a:solidFill>
                  <a:srgbClr val="000000"/>
                </a:solidFill>
                <a:latin typeface="-윤고딕320" panose="02030504000101010101" pitchFamily="18" charset="-127"/>
                <a:ea typeface="-윤고딕320" panose="02030504000101010101" pitchFamily="18" charset="-127"/>
              </a:endParaRPr>
            </a:p>
            <a:p>
              <a:pPr fontAlgn="base">
                <a:lnSpc>
                  <a:spcPct val="160000"/>
                </a:lnSpc>
              </a:pPr>
              <a:r>
                <a:rPr lang="en-US" altLang="ko-KR" sz="1940" kern="0" dirty="0">
                  <a:solidFill>
                    <a:srgbClr val="000000"/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rPr>
                <a:t>(</a:t>
              </a:r>
              <a:r>
                <a:rPr lang="ko-KR" altLang="en-US" sz="1940" kern="0" dirty="0">
                  <a:solidFill>
                    <a:srgbClr val="000000"/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rPr>
                <a:t>지문인식에 대한 문제</a:t>
              </a:r>
              <a:r>
                <a:rPr lang="en-US" altLang="ko-KR" sz="1940" kern="0" dirty="0">
                  <a:solidFill>
                    <a:srgbClr val="000000"/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rPr>
                <a:t>)</a:t>
              </a:r>
              <a:endParaRPr lang="ko-KR" altLang="en-US" sz="1940" kern="0" dirty="0">
                <a:solidFill>
                  <a:srgbClr val="000000"/>
                </a:solidFill>
                <a:latin typeface="-윤고딕320" panose="02030504000101010101" pitchFamily="18" charset="-127"/>
                <a:ea typeface="-윤고딕320" panose="02030504000101010101" pitchFamily="18" charset="-127"/>
              </a:endParaRPr>
            </a:p>
          </p:txBody>
        </p:sp>
        <p:sp>
          <p:nvSpPr>
            <p:cNvPr id="31" name="화살표: 오른쪽 54"/>
            <p:cNvSpPr/>
            <p:nvPr/>
          </p:nvSpPr>
          <p:spPr>
            <a:xfrm>
              <a:off x="10383382" y="8548308"/>
              <a:ext cx="471927" cy="382773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92">
                <a:latin typeface="배달의민족 도현" pitchFamily="50" charset="-127"/>
                <a:ea typeface="배달의민족 도현" pitchFamily="50" charset="-127"/>
              </a:endParaRPr>
            </a:p>
          </p:txBody>
        </p:sp>
      </p:grpSp>
      <p:grpSp>
        <p:nvGrpSpPr>
          <p:cNvPr id="32" name="그룹 31"/>
          <p:cNvGrpSpPr/>
          <p:nvPr/>
        </p:nvGrpSpPr>
        <p:grpSpPr>
          <a:xfrm flipH="1">
            <a:off x="2647941" y="4821783"/>
            <a:ext cx="4547553" cy="1047723"/>
            <a:chOff x="10383382" y="7922598"/>
            <a:chExt cx="7544998" cy="1727772"/>
          </a:xfrm>
        </p:grpSpPr>
        <p:sp>
          <p:nvSpPr>
            <p:cNvPr id="38" name="직사각형 37"/>
            <p:cNvSpPr/>
            <p:nvPr/>
          </p:nvSpPr>
          <p:spPr>
            <a:xfrm>
              <a:off x="10757147" y="7922598"/>
              <a:ext cx="7171233" cy="172777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 fontAlgn="base">
                <a:lnSpc>
                  <a:spcPct val="160000"/>
                </a:lnSpc>
              </a:pPr>
              <a:r>
                <a:rPr lang="ko-KR" altLang="en-US" sz="1940" kern="0" dirty="0">
                  <a:solidFill>
                    <a:srgbClr val="000000"/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rPr>
                <a:t>국민은행 워드 </a:t>
              </a:r>
              <a:r>
                <a:rPr lang="ko-KR" altLang="en-US" sz="1940" kern="0" dirty="0" err="1">
                  <a:solidFill>
                    <a:srgbClr val="000000"/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rPr>
                <a:t>클라우드</a:t>
              </a:r>
              <a:r>
                <a:rPr lang="en-US" altLang="ko-KR" sz="1940" kern="0" dirty="0">
                  <a:solidFill>
                    <a:srgbClr val="000000"/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rPr>
                <a:t>(</a:t>
              </a:r>
              <a:r>
                <a:rPr lang="ko-KR" altLang="en-US" sz="1940" kern="0" dirty="0">
                  <a:solidFill>
                    <a:srgbClr val="000000"/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rPr>
                <a:t>부정리뷰</a:t>
              </a:r>
              <a:r>
                <a:rPr lang="en-US" altLang="ko-KR" sz="1940" kern="0" dirty="0">
                  <a:solidFill>
                    <a:srgbClr val="000000"/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rPr>
                <a:t>)</a:t>
              </a:r>
            </a:p>
            <a:p>
              <a:pPr algn="r" fontAlgn="base">
                <a:lnSpc>
                  <a:spcPct val="160000"/>
                </a:lnSpc>
              </a:pPr>
              <a:r>
                <a:rPr lang="en-US" altLang="ko-KR" sz="1940" kern="0" dirty="0">
                  <a:solidFill>
                    <a:srgbClr val="000000"/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rPr>
                <a:t>(</a:t>
              </a:r>
              <a:r>
                <a:rPr lang="ko-KR" altLang="en-US" sz="1940" kern="0" dirty="0" err="1">
                  <a:solidFill>
                    <a:srgbClr val="000000"/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rPr>
                <a:t>로그인에</a:t>
              </a:r>
              <a:r>
                <a:rPr lang="ko-KR" altLang="en-US" sz="1940" kern="0" dirty="0">
                  <a:solidFill>
                    <a:srgbClr val="000000"/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rPr>
                <a:t> 대한 문제</a:t>
              </a:r>
              <a:r>
                <a:rPr lang="en-US" altLang="ko-KR" sz="1940" kern="0" dirty="0">
                  <a:solidFill>
                    <a:srgbClr val="000000"/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rPr>
                <a:t>)</a:t>
              </a:r>
              <a:endParaRPr lang="ko-KR" altLang="en-US" sz="1940" kern="0" dirty="0">
                <a:solidFill>
                  <a:srgbClr val="000000"/>
                </a:solidFill>
                <a:latin typeface="-윤고딕320" panose="02030504000101010101" pitchFamily="18" charset="-127"/>
                <a:ea typeface="-윤고딕320" panose="02030504000101010101" pitchFamily="18" charset="-127"/>
              </a:endParaRPr>
            </a:p>
          </p:txBody>
        </p:sp>
        <p:sp>
          <p:nvSpPr>
            <p:cNvPr id="46" name="화살표: 오른쪽 54"/>
            <p:cNvSpPr/>
            <p:nvPr/>
          </p:nvSpPr>
          <p:spPr>
            <a:xfrm>
              <a:off x="10383382" y="8548308"/>
              <a:ext cx="471927" cy="382773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92">
                <a:latin typeface="배달의민족 도현" pitchFamily="50" charset="-127"/>
                <a:ea typeface="배달의민족 도현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26222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6 0.00139 L 0.17916 -0.0004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828" y="-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:a16="http://schemas.microsoft.com/office/drawing/2014/main" xmlns="" id="{7DBBCA96-C142-4E56-B15F-D438F9D17366}"/>
              </a:ext>
            </a:extLst>
          </p:cNvPr>
          <p:cNvGrpSpPr/>
          <p:nvPr/>
        </p:nvGrpSpPr>
        <p:grpSpPr>
          <a:xfrm>
            <a:off x="1238769" y="459733"/>
            <a:ext cx="10362627" cy="952491"/>
            <a:chOff x="1767069" y="1403581"/>
            <a:chExt cx="9840504" cy="864072"/>
          </a:xfrm>
        </p:grpSpPr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xmlns="" id="{9A9635D7-1A65-4FFC-86E8-B4BB9D799700}"/>
                </a:ext>
              </a:extLst>
            </p:cNvPr>
            <p:cNvCxnSpPr>
              <a:cxnSpLocks/>
              <a:stCxn id="28" idx="6"/>
            </p:cNvCxnSpPr>
            <p:nvPr/>
          </p:nvCxnSpPr>
          <p:spPr>
            <a:xfrm>
              <a:off x="2452039" y="1551370"/>
              <a:ext cx="832988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xmlns="" id="{DD6B82EF-AE96-4783-84AE-4799DD1D755F}"/>
                </a:ext>
              </a:extLst>
            </p:cNvPr>
            <p:cNvSpPr/>
            <p:nvPr/>
          </p:nvSpPr>
          <p:spPr>
            <a:xfrm>
              <a:off x="2156461" y="1403581"/>
              <a:ext cx="295578" cy="295578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92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xmlns="" id="{C279D506-3611-4B0A-A5F1-E378590F12A5}"/>
                </a:ext>
              </a:extLst>
            </p:cNvPr>
            <p:cNvSpPr/>
            <p:nvPr/>
          </p:nvSpPr>
          <p:spPr>
            <a:xfrm>
              <a:off x="4224584" y="1403581"/>
              <a:ext cx="295578" cy="295578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92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xmlns="" id="{BFC14354-07D0-4565-AB5D-2A26EBC21193}"/>
                </a:ext>
              </a:extLst>
            </p:cNvPr>
            <p:cNvSpPr/>
            <p:nvPr/>
          </p:nvSpPr>
          <p:spPr>
            <a:xfrm>
              <a:off x="6438068" y="1403581"/>
              <a:ext cx="295578" cy="295578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92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xmlns="" id="{BF9842B2-6A42-42A5-8612-31C958ACE8AE}"/>
                </a:ext>
              </a:extLst>
            </p:cNvPr>
            <p:cNvSpPr/>
            <p:nvPr/>
          </p:nvSpPr>
          <p:spPr>
            <a:xfrm>
              <a:off x="8574456" y="1403581"/>
              <a:ext cx="295578" cy="295578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92"/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xmlns="" id="{B4E50327-BD5B-4D2A-805D-2BC9295DD7B0}"/>
                </a:ext>
              </a:extLst>
            </p:cNvPr>
            <p:cNvSpPr/>
            <p:nvPr/>
          </p:nvSpPr>
          <p:spPr>
            <a:xfrm>
              <a:off x="10771059" y="1403581"/>
              <a:ext cx="295578" cy="295578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92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xmlns="" id="{36D86F2F-CDB8-4F40-9F32-7D0F62C27004}"/>
                </a:ext>
              </a:extLst>
            </p:cNvPr>
            <p:cNvSpPr txBox="1"/>
            <p:nvPr/>
          </p:nvSpPr>
          <p:spPr>
            <a:xfrm>
              <a:off x="1767069" y="1954300"/>
              <a:ext cx="1052169" cy="286884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ko-KR" altLang="en-US" sz="1455" dirty="0">
                  <a:latin typeface="-윤고딕320" panose="02030504000101010101" pitchFamily="18" charset="-127"/>
                  <a:ea typeface="-윤고딕320" panose="02030504000101010101" pitchFamily="18" charset="-127"/>
                </a:rPr>
                <a:t>데이터 수집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xmlns="" id="{86B3B527-4F9C-477E-AAE8-6DDF25A47557}"/>
                </a:ext>
              </a:extLst>
            </p:cNvPr>
            <p:cNvSpPr txBox="1"/>
            <p:nvPr/>
          </p:nvSpPr>
          <p:spPr>
            <a:xfrm>
              <a:off x="3866430" y="1980769"/>
              <a:ext cx="1052169" cy="286884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ko-KR" altLang="en-US" sz="1455" dirty="0">
                  <a:latin typeface="-윤고딕320" panose="02030504000101010101" pitchFamily="18" charset="-127"/>
                  <a:ea typeface="-윤고딕320" panose="02030504000101010101" pitchFamily="18" charset="-127"/>
                </a:rPr>
                <a:t>데이터 처리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xmlns="" id="{D2586FDA-F766-4C9E-90B3-80FB71E1C4CD}"/>
                </a:ext>
              </a:extLst>
            </p:cNvPr>
            <p:cNvSpPr txBox="1"/>
            <p:nvPr/>
          </p:nvSpPr>
          <p:spPr>
            <a:xfrm>
              <a:off x="8131378" y="1980170"/>
              <a:ext cx="1277460" cy="286884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ko-KR" altLang="en-US" sz="1455" dirty="0">
                  <a:latin typeface="-윤고딕320" panose="02030504000101010101" pitchFamily="18" charset="-127"/>
                  <a:ea typeface="-윤고딕320" panose="02030504000101010101" pitchFamily="18" charset="-127"/>
                </a:rPr>
                <a:t>대표 문장 추출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xmlns="" id="{2A638C8A-0141-4B3A-B60B-68FC749B9A91}"/>
                </a:ext>
              </a:extLst>
            </p:cNvPr>
            <p:cNvSpPr txBox="1"/>
            <p:nvPr/>
          </p:nvSpPr>
          <p:spPr>
            <a:xfrm>
              <a:off x="10104823" y="1980170"/>
              <a:ext cx="1502750" cy="286884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ko-KR" altLang="en-US" sz="1455" dirty="0">
                  <a:latin typeface="-윤고딕320" panose="02030504000101010101" pitchFamily="18" charset="-127"/>
                  <a:ea typeface="-윤고딕320" panose="02030504000101010101" pitchFamily="18" charset="-127"/>
                  <a:cs typeface="조선일보명조" panose="02030304000000000000" pitchFamily="18" charset="-127"/>
                </a:rPr>
                <a:t>결과 해석 및 적용</a:t>
              </a: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6408" y="142637"/>
            <a:ext cx="809625" cy="962025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2903F069-2C2D-4F38-9F95-102A9DA65D56}"/>
              </a:ext>
            </a:extLst>
          </p:cNvPr>
          <p:cNvSpPr txBox="1"/>
          <p:nvPr/>
        </p:nvSpPr>
        <p:spPr>
          <a:xfrm>
            <a:off x="-398218" y="349112"/>
            <a:ext cx="163698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500" spc="-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15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02</a:t>
            </a:r>
            <a:endParaRPr lang="ko-KR" altLang="en-US" sz="11500" spc="-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  <a:alpha val="15000"/>
                </a:schemeClr>
              </a:solidFill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xmlns="" id="{58740BBD-C747-4050-9079-A5F62366601F}"/>
              </a:ext>
            </a:extLst>
          </p:cNvPr>
          <p:cNvSpPr txBox="1"/>
          <p:nvPr/>
        </p:nvSpPr>
        <p:spPr>
          <a:xfrm>
            <a:off x="5681463" y="1104662"/>
            <a:ext cx="1279517" cy="31624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55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워드 </a:t>
            </a:r>
            <a:r>
              <a:rPr lang="ko-KR" altLang="en-US" sz="1455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클라우드</a:t>
            </a:r>
            <a:endParaRPr lang="ko-KR" altLang="en-US" sz="1455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19" y="2211160"/>
            <a:ext cx="4515196" cy="3791201"/>
          </a:xfrm>
          <a:prstGeom prst="rect">
            <a:avLst/>
          </a:prstGeom>
        </p:spPr>
      </p:pic>
      <p:grpSp>
        <p:nvGrpSpPr>
          <p:cNvPr id="42" name="그룹 41"/>
          <p:cNvGrpSpPr/>
          <p:nvPr/>
        </p:nvGrpSpPr>
        <p:grpSpPr>
          <a:xfrm>
            <a:off x="8640708" y="3057126"/>
            <a:ext cx="3500248" cy="2416542"/>
            <a:chOff x="8224444" y="2995036"/>
            <a:chExt cx="3500248" cy="2416542"/>
          </a:xfrm>
        </p:grpSpPr>
        <p:sp>
          <p:nvSpPr>
            <p:cNvPr id="43" name="직사각형 42"/>
            <p:cNvSpPr/>
            <p:nvPr/>
          </p:nvSpPr>
          <p:spPr>
            <a:xfrm>
              <a:off x="8233098" y="2995036"/>
              <a:ext cx="3454040" cy="68942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 fontAlgn="base"/>
              <a:r>
                <a:rPr lang="ko-KR" altLang="en-US" sz="1940" kern="0" dirty="0">
                  <a:solidFill>
                    <a:srgbClr val="000000"/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rPr>
                <a:t>워드 </a:t>
              </a:r>
              <a:r>
                <a:rPr lang="ko-KR" altLang="en-US" sz="1940" kern="0" dirty="0" err="1">
                  <a:solidFill>
                    <a:srgbClr val="000000"/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rPr>
                <a:t>클라우드를</a:t>
              </a:r>
              <a:r>
                <a:rPr lang="ko-KR" altLang="en-US" sz="1940" kern="0" dirty="0">
                  <a:solidFill>
                    <a:srgbClr val="000000"/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rPr>
                <a:t> 통해 </a:t>
              </a:r>
              <a:endParaRPr lang="en-US" altLang="ko-KR" sz="1940" kern="0" dirty="0">
                <a:solidFill>
                  <a:srgbClr val="000000"/>
                </a:solidFill>
                <a:latin typeface="-윤고딕320" panose="02030504000101010101" pitchFamily="18" charset="-127"/>
                <a:ea typeface="-윤고딕320" panose="02030504000101010101" pitchFamily="18" charset="-127"/>
              </a:endParaRPr>
            </a:p>
            <a:p>
              <a:pPr algn="ctr" fontAlgn="base"/>
              <a:r>
                <a:rPr lang="ko-KR" altLang="en-US" sz="1940" b="1" kern="0" dirty="0">
                  <a:solidFill>
                    <a:srgbClr val="000000"/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rPr>
                <a:t>빈도수가 높은 단어</a:t>
              </a:r>
              <a:r>
                <a:rPr lang="ko-KR" altLang="en-US" sz="1940" kern="0" dirty="0">
                  <a:solidFill>
                    <a:srgbClr val="000000"/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rPr>
                <a:t> 확인</a:t>
              </a:r>
              <a:endParaRPr lang="en-US" altLang="ko-KR" sz="1940" kern="0" dirty="0">
                <a:solidFill>
                  <a:srgbClr val="000000"/>
                </a:solidFill>
                <a:latin typeface="-윤고딕320" panose="02030504000101010101" pitchFamily="18" charset="-127"/>
                <a:ea typeface="-윤고딕320" panose="02030504000101010101" pitchFamily="18" charset="-127"/>
              </a:endParaRPr>
            </a:p>
          </p:txBody>
        </p:sp>
        <p:sp>
          <p:nvSpPr>
            <p:cNvPr id="44" name="이등변 삼각형 43"/>
            <p:cNvSpPr/>
            <p:nvPr/>
          </p:nvSpPr>
          <p:spPr>
            <a:xfrm rot="10800000" flipH="1">
              <a:off x="9837451" y="3842401"/>
              <a:ext cx="274233" cy="245767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940">
                <a:latin typeface="배달의민족 도현" pitchFamily="50" charset="-127"/>
                <a:ea typeface="배달의민족 도현" pitchFamily="50" charset="-127"/>
              </a:endParaRPr>
            </a:p>
          </p:txBody>
        </p:sp>
        <p:sp>
          <p:nvSpPr>
            <p:cNvPr id="45" name="직사각형 44"/>
            <p:cNvSpPr/>
            <p:nvPr/>
          </p:nvSpPr>
          <p:spPr>
            <a:xfrm>
              <a:off x="8224444" y="3931749"/>
              <a:ext cx="3500248" cy="1479829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 fontAlgn="base">
                <a:lnSpc>
                  <a:spcPct val="160000"/>
                </a:lnSpc>
              </a:pPr>
              <a:r>
                <a:rPr lang="ko-KR" altLang="en-US" sz="1940" kern="0" dirty="0">
                  <a:solidFill>
                    <a:srgbClr val="000000"/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rPr>
                <a:t>모든 리뷰 중 </a:t>
              </a:r>
              <a:endParaRPr lang="en-US" altLang="ko-KR" sz="1940" kern="0" dirty="0">
                <a:solidFill>
                  <a:srgbClr val="000000"/>
                </a:solidFill>
                <a:latin typeface="-윤고딕320" panose="02030504000101010101" pitchFamily="18" charset="-127"/>
                <a:ea typeface="-윤고딕320" panose="02030504000101010101" pitchFamily="18" charset="-127"/>
              </a:endParaRPr>
            </a:p>
            <a:p>
              <a:pPr algn="ctr" fontAlgn="base">
                <a:lnSpc>
                  <a:spcPct val="160000"/>
                </a:lnSpc>
              </a:pPr>
              <a:r>
                <a:rPr lang="ko-KR" altLang="en-US" sz="1940" b="1" kern="0" dirty="0">
                  <a:solidFill>
                    <a:srgbClr val="000000"/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rPr>
                <a:t>빈도수가 높은 </a:t>
              </a:r>
              <a:endParaRPr lang="en-US" altLang="ko-KR" sz="1940" b="1" kern="0" dirty="0">
                <a:solidFill>
                  <a:srgbClr val="000000"/>
                </a:solidFill>
                <a:latin typeface="-윤고딕320" panose="02030504000101010101" pitchFamily="18" charset="-127"/>
                <a:ea typeface="-윤고딕320" panose="02030504000101010101" pitchFamily="18" charset="-127"/>
              </a:endParaRPr>
            </a:p>
            <a:p>
              <a:pPr algn="ctr" fontAlgn="base">
                <a:lnSpc>
                  <a:spcPct val="160000"/>
                </a:lnSpc>
              </a:pPr>
              <a:r>
                <a:rPr lang="ko-KR" altLang="en-US" sz="1940" b="1" kern="0" dirty="0">
                  <a:solidFill>
                    <a:srgbClr val="000000"/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rPr>
                <a:t>단어</a:t>
              </a:r>
              <a:r>
                <a:rPr lang="ko-KR" altLang="en-US" sz="1940" kern="0" dirty="0">
                  <a:solidFill>
                    <a:srgbClr val="000000"/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rPr>
                <a:t>가 들어있는 리뷰 추출</a:t>
              </a:r>
              <a:endParaRPr lang="en-US" altLang="ko-KR" sz="1940" kern="0" dirty="0">
                <a:solidFill>
                  <a:srgbClr val="000000"/>
                </a:solidFill>
                <a:latin typeface="-윤고딕320" panose="02030504000101010101" pitchFamily="18" charset="-127"/>
                <a:ea typeface="-윤고딕320" panose="02030504000101010101" pitchFamily="18" charset="-127"/>
              </a:endParaRPr>
            </a:p>
          </p:txBody>
        </p:sp>
      </p:grpSp>
      <p:pic>
        <p:nvPicPr>
          <p:cNvPr id="22" name="그림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7514" y="2211161"/>
            <a:ext cx="4357885" cy="37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026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6 0.00139 L 0.17917 -0.0004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828" y="-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:a16="http://schemas.microsoft.com/office/drawing/2014/main" xmlns="" id="{7DBBCA96-C142-4E56-B15F-D438F9D17366}"/>
              </a:ext>
            </a:extLst>
          </p:cNvPr>
          <p:cNvGrpSpPr/>
          <p:nvPr/>
        </p:nvGrpSpPr>
        <p:grpSpPr>
          <a:xfrm>
            <a:off x="1238769" y="459733"/>
            <a:ext cx="10362627" cy="952491"/>
            <a:chOff x="1767069" y="1403581"/>
            <a:chExt cx="9840504" cy="864072"/>
          </a:xfrm>
        </p:grpSpPr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xmlns="" id="{9A9635D7-1A65-4FFC-86E8-B4BB9D799700}"/>
                </a:ext>
              </a:extLst>
            </p:cNvPr>
            <p:cNvCxnSpPr>
              <a:cxnSpLocks/>
              <a:stCxn id="28" idx="6"/>
            </p:cNvCxnSpPr>
            <p:nvPr/>
          </p:nvCxnSpPr>
          <p:spPr>
            <a:xfrm>
              <a:off x="2452039" y="1551370"/>
              <a:ext cx="832988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xmlns="" id="{DD6B82EF-AE96-4783-84AE-4799DD1D755F}"/>
                </a:ext>
              </a:extLst>
            </p:cNvPr>
            <p:cNvSpPr/>
            <p:nvPr/>
          </p:nvSpPr>
          <p:spPr>
            <a:xfrm>
              <a:off x="2156461" y="1403581"/>
              <a:ext cx="295578" cy="295578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92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xmlns="" id="{C279D506-3611-4B0A-A5F1-E378590F12A5}"/>
                </a:ext>
              </a:extLst>
            </p:cNvPr>
            <p:cNvSpPr/>
            <p:nvPr/>
          </p:nvSpPr>
          <p:spPr>
            <a:xfrm>
              <a:off x="4224584" y="1403581"/>
              <a:ext cx="295578" cy="295578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92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xmlns="" id="{BFC14354-07D0-4565-AB5D-2A26EBC21193}"/>
                </a:ext>
              </a:extLst>
            </p:cNvPr>
            <p:cNvSpPr/>
            <p:nvPr/>
          </p:nvSpPr>
          <p:spPr>
            <a:xfrm>
              <a:off x="6438068" y="1403581"/>
              <a:ext cx="295578" cy="295578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92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xmlns="" id="{BF9842B2-6A42-42A5-8612-31C958ACE8AE}"/>
                </a:ext>
              </a:extLst>
            </p:cNvPr>
            <p:cNvSpPr/>
            <p:nvPr/>
          </p:nvSpPr>
          <p:spPr>
            <a:xfrm>
              <a:off x="8574456" y="1403581"/>
              <a:ext cx="295578" cy="295578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92"/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xmlns="" id="{B4E50327-BD5B-4D2A-805D-2BC9295DD7B0}"/>
                </a:ext>
              </a:extLst>
            </p:cNvPr>
            <p:cNvSpPr/>
            <p:nvPr/>
          </p:nvSpPr>
          <p:spPr>
            <a:xfrm>
              <a:off x="10771059" y="1403581"/>
              <a:ext cx="295578" cy="295578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92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xmlns="" id="{36D86F2F-CDB8-4F40-9F32-7D0F62C27004}"/>
                </a:ext>
              </a:extLst>
            </p:cNvPr>
            <p:cNvSpPr txBox="1"/>
            <p:nvPr/>
          </p:nvSpPr>
          <p:spPr>
            <a:xfrm>
              <a:off x="1767069" y="1954300"/>
              <a:ext cx="1052169" cy="286884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ko-KR" altLang="en-US" sz="1455" dirty="0">
                  <a:latin typeface="-윤고딕320" panose="02030504000101010101" pitchFamily="18" charset="-127"/>
                  <a:ea typeface="-윤고딕320" panose="02030504000101010101" pitchFamily="18" charset="-127"/>
                </a:rPr>
                <a:t>데이터 수집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xmlns="" id="{86B3B527-4F9C-477E-AAE8-6DDF25A47557}"/>
                </a:ext>
              </a:extLst>
            </p:cNvPr>
            <p:cNvSpPr txBox="1"/>
            <p:nvPr/>
          </p:nvSpPr>
          <p:spPr>
            <a:xfrm>
              <a:off x="3866430" y="1980769"/>
              <a:ext cx="1052169" cy="286884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ko-KR" altLang="en-US" sz="1455" dirty="0">
                  <a:latin typeface="-윤고딕320" panose="02030504000101010101" pitchFamily="18" charset="-127"/>
                  <a:ea typeface="-윤고딕320" panose="02030504000101010101" pitchFamily="18" charset="-127"/>
                </a:rPr>
                <a:t>데이터 처리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xmlns="" id="{D2586FDA-F766-4C9E-90B3-80FB71E1C4CD}"/>
                </a:ext>
              </a:extLst>
            </p:cNvPr>
            <p:cNvSpPr txBox="1"/>
            <p:nvPr/>
          </p:nvSpPr>
          <p:spPr>
            <a:xfrm>
              <a:off x="8131378" y="1980170"/>
              <a:ext cx="1277460" cy="286884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ko-KR" altLang="en-US" sz="1455" dirty="0">
                  <a:latin typeface="-윤고딕320" panose="02030504000101010101" pitchFamily="18" charset="-127"/>
                  <a:ea typeface="-윤고딕320" panose="02030504000101010101" pitchFamily="18" charset="-127"/>
                </a:rPr>
                <a:t>대표 문장 추출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xmlns="" id="{2A638C8A-0141-4B3A-B60B-68FC749B9A91}"/>
                </a:ext>
              </a:extLst>
            </p:cNvPr>
            <p:cNvSpPr txBox="1"/>
            <p:nvPr/>
          </p:nvSpPr>
          <p:spPr>
            <a:xfrm>
              <a:off x="10104823" y="1980170"/>
              <a:ext cx="1502750" cy="286884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ko-KR" altLang="en-US" sz="1455" dirty="0">
                  <a:latin typeface="-윤고딕320" panose="02030504000101010101" pitchFamily="18" charset="-127"/>
                  <a:ea typeface="-윤고딕320" panose="02030504000101010101" pitchFamily="18" charset="-127"/>
                  <a:cs typeface="조선일보명조" panose="02030304000000000000" pitchFamily="18" charset="-127"/>
                </a:rPr>
                <a:t>결과 해석 및 적용</a:t>
              </a: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8163" y="157794"/>
            <a:ext cx="809625" cy="962025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2903F069-2C2D-4F38-9F95-102A9DA65D56}"/>
              </a:ext>
            </a:extLst>
          </p:cNvPr>
          <p:cNvSpPr txBox="1"/>
          <p:nvPr/>
        </p:nvSpPr>
        <p:spPr>
          <a:xfrm>
            <a:off x="-398218" y="349112"/>
            <a:ext cx="163698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500" spc="-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15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02</a:t>
            </a:r>
            <a:endParaRPr lang="ko-KR" altLang="en-US" sz="11500" spc="-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  <a:alpha val="15000"/>
                </a:schemeClr>
              </a:solidFill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xmlns="" id="{58740BBD-C747-4050-9079-A5F62366601F}"/>
              </a:ext>
            </a:extLst>
          </p:cNvPr>
          <p:cNvSpPr txBox="1"/>
          <p:nvPr/>
        </p:nvSpPr>
        <p:spPr>
          <a:xfrm>
            <a:off x="5681463" y="1104662"/>
            <a:ext cx="1279517" cy="31624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55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워드 </a:t>
            </a:r>
            <a:r>
              <a:rPr lang="ko-KR" altLang="en-US" sz="1455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클라우드</a:t>
            </a:r>
            <a:endParaRPr lang="ko-KR" altLang="en-US" sz="1455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grpSp>
        <p:nvGrpSpPr>
          <p:cNvPr id="42" name="그룹 41"/>
          <p:cNvGrpSpPr/>
          <p:nvPr/>
        </p:nvGrpSpPr>
        <p:grpSpPr>
          <a:xfrm>
            <a:off x="8640708" y="3206398"/>
            <a:ext cx="3500248" cy="2051217"/>
            <a:chOff x="8224444" y="3144308"/>
            <a:chExt cx="3500248" cy="2051217"/>
          </a:xfrm>
        </p:grpSpPr>
        <p:sp>
          <p:nvSpPr>
            <p:cNvPr id="43" name="직사각형 42"/>
            <p:cNvSpPr/>
            <p:nvPr/>
          </p:nvSpPr>
          <p:spPr>
            <a:xfrm>
              <a:off x="8233098" y="3144308"/>
              <a:ext cx="3454040" cy="390876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 fontAlgn="base"/>
              <a:r>
                <a:rPr lang="ko-KR" altLang="en-US" sz="1940" kern="0" dirty="0">
                  <a:solidFill>
                    <a:srgbClr val="000000"/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rPr>
                <a:t>각 리뷰 별 </a:t>
              </a:r>
              <a:r>
                <a:rPr lang="ko-KR" altLang="en-US" sz="1940" b="1" kern="0" dirty="0">
                  <a:solidFill>
                    <a:srgbClr val="000000"/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rPr>
                <a:t>코사인 유사도 </a:t>
              </a:r>
              <a:r>
                <a:rPr lang="ko-KR" altLang="en-US" sz="1940" kern="0" dirty="0">
                  <a:solidFill>
                    <a:srgbClr val="000000"/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rPr>
                <a:t>계산</a:t>
              </a:r>
              <a:endParaRPr lang="en-US" altLang="ko-KR" sz="1940" kern="0" dirty="0">
                <a:solidFill>
                  <a:srgbClr val="000000"/>
                </a:solidFill>
                <a:latin typeface="-윤고딕320" panose="02030504000101010101" pitchFamily="18" charset="-127"/>
                <a:ea typeface="-윤고딕320" panose="02030504000101010101" pitchFamily="18" charset="-127"/>
              </a:endParaRPr>
            </a:p>
          </p:txBody>
        </p:sp>
        <p:sp>
          <p:nvSpPr>
            <p:cNvPr id="44" name="이등변 삼각형 43"/>
            <p:cNvSpPr/>
            <p:nvPr/>
          </p:nvSpPr>
          <p:spPr>
            <a:xfrm rot="10800000" flipH="1">
              <a:off x="9837451" y="3842401"/>
              <a:ext cx="274233" cy="245767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940">
                <a:latin typeface="배달의민족 도현" pitchFamily="50" charset="-127"/>
                <a:ea typeface="배달의민족 도현" pitchFamily="50" charset="-127"/>
              </a:endParaRPr>
            </a:p>
          </p:txBody>
        </p:sp>
        <p:sp>
          <p:nvSpPr>
            <p:cNvPr id="45" name="직사각형 44"/>
            <p:cNvSpPr/>
            <p:nvPr/>
          </p:nvSpPr>
          <p:spPr>
            <a:xfrm>
              <a:off x="8224444" y="4147802"/>
              <a:ext cx="3500248" cy="1047723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 fontAlgn="base">
                <a:lnSpc>
                  <a:spcPct val="160000"/>
                </a:lnSpc>
              </a:pPr>
              <a:r>
                <a:rPr lang="ko-KR" altLang="en-US" sz="1940" kern="0" dirty="0">
                  <a:solidFill>
                    <a:srgbClr val="000000"/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rPr>
                <a:t>각 리뷰에서 대표 리뷰 추출</a:t>
              </a:r>
              <a:endParaRPr lang="en-US" altLang="ko-KR" sz="1940" kern="0" dirty="0">
                <a:solidFill>
                  <a:srgbClr val="000000"/>
                </a:solidFill>
                <a:latin typeface="-윤고딕320" panose="02030504000101010101" pitchFamily="18" charset="-127"/>
                <a:ea typeface="-윤고딕320" panose="02030504000101010101" pitchFamily="18" charset="-127"/>
              </a:endParaRPr>
            </a:p>
            <a:p>
              <a:pPr algn="ctr" fontAlgn="base">
                <a:lnSpc>
                  <a:spcPct val="160000"/>
                </a:lnSpc>
              </a:pPr>
              <a:r>
                <a:rPr lang="en-US" altLang="ko-KR" sz="1940" kern="0" dirty="0">
                  <a:solidFill>
                    <a:srgbClr val="000000"/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rPr>
                <a:t>(</a:t>
              </a:r>
              <a:r>
                <a:rPr lang="ko-KR" altLang="en-US" sz="1940" kern="0" dirty="0">
                  <a:solidFill>
                    <a:srgbClr val="000000"/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rPr>
                <a:t>리뷰의 </a:t>
              </a:r>
              <a:r>
                <a:rPr lang="en-US" altLang="ko-KR" sz="1940" kern="0" dirty="0">
                  <a:solidFill>
                    <a:srgbClr val="000000"/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rPr>
                <a:t>column</a:t>
              </a:r>
              <a:r>
                <a:rPr lang="ko-KR" altLang="en-US" sz="1940" kern="0" dirty="0">
                  <a:solidFill>
                    <a:srgbClr val="000000"/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rPr>
                <a:t>의 합이 높은 것</a:t>
              </a:r>
              <a:r>
                <a:rPr lang="en-US" altLang="ko-KR" sz="1940" kern="0" dirty="0">
                  <a:solidFill>
                    <a:srgbClr val="000000"/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rPr>
                <a:t>)</a:t>
              </a:r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911" y="2246618"/>
            <a:ext cx="4003807" cy="401955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3709" y="2246618"/>
            <a:ext cx="4345653" cy="3942515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871080" y="5202664"/>
            <a:ext cx="350371" cy="14629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1947587" y="5385533"/>
            <a:ext cx="350371" cy="14629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2621195" y="5565365"/>
            <a:ext cx="350371" cy="14629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3697139" y="5580605"/>
            <a:ext cx="350371" cy="14629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9051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A23CD17C-00D8-44CF-879C-D03C1B960898}"/>
              </a:ext>
            </a:extLst>
          </p:cNvPr>
          <p:cNvSpPr/>
          <p:nvPr/>
        </p:nvSpPr>
        <p:spPr>
          <a:xfrm>
            <a:off x="-2237" y="-13814"/>
            <a:ext cx="3679200" cy="687181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이등변 삼각형 5">
            <a:extLst>
              <a:ext uri="{FF2B5EF4-FFF2-40B4-BE49-F238E27FC236}">
                <a16:creationId xmlns:a16="http://schemas.microsoft.com/office/drawing/2014/main" xmlns="" id="{8F575839-730B-4EDB-8763-B5E27AA2B91A}"/>
              </a:ext>
            </a:extLst>
          </p:cNvPr>
          <p:cNvSpPr/>
          <p:nvPr/>
        </p:nvSpPr>
        <p:spPr>
          <a:xfrm rot="10800000">
            <a:off x="3325447" y="-2"/>
            <a:ext cx="352469" cy="337187"/>
          </a:xfrm>
          <a:prstGeom prst="triangle">
            <a:avLst>
              <a:gd name="adj" fmla="val 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46D93B24-78B3-4504-B5D3-4DE1FBB865D9}"/>
              </a:ext>
            </a:extLst>
          </p:cNvPr>
          <p:cNvSpPr txBox="1"/>
          <p:nvPr/>
        </p:nvSpPr>
        <p:spPr>
          <a:xfrm>
            <a:off x="1562760" y="436744"/>
            <a:ext cx="1492716" cy="448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2000" spc="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연구 </a:t>
            </a:r>
            <a:r>
              <a:rPr lang="ko-KR" altLang="en-US" sz="2000" spc="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FF0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배경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A2797281-9619-4806-89DC-717BDE7F7643}"/>
              </a:ext>
            </a:extLst>
          </p:cNvPr>
          <p:cNvSpPr txBox="1"/>
          <p:nvPr/>
        </p:nvSpPr>
        <p:spPr>
          <a:xfrm>
            <a:off x="3970652" y="6403268"/>
            <a:ext cx="324128" cy="3556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400" spc="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1</a:t>
            </a:r>
            <a:endParaRPr lang="ko-KR" altLang="en-US" sz="1400" spc="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8E1089A8-1422-49D2-85CE-619106C82F14}"/>
              </a:ext>
            </a:extLst>
          </p:cNvPr>
          <p:cNvSpPr txBox="1"/>
          <p:nvPr/>
        </p:nvSpPr>
        <p:spPr>
          <a:xfrm>
            <a:off x="4809937" y="6403268"/>
            <a:ext cx="324128" cy="3556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400" spc="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alpha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2</a:t>
            </a:r>
            <a:endParaRPr lang="ko-KR" altLang="en-US" sz="1400" spc="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alpha val="50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xmlns="" id="{0814BBDC-3AB6-4715-A207-283CC3B09D64}"/>
              </a:ext>
            </a:extLst>
          </p:cNvPr>
          <p:cNvCxnSpPr/>
          <p:nvPr/>
        </p:nvCxnSpPr>
        <p:spPr>
          <a:xfrm>
            <a:off x="4358836" y="6581105"/>
            <a:ext cx="387045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E823CACF-7342-42B4-B6F9-4955E93730DD}"/>
              </a:ext>
            </a:extLst>
          </p:cNvPr>
          <p:cNvSpPr txBox="1"/>
          <p:nvPr/>
        </p:nvSpPr>
        <p:spPr>
          <a:xfrm>
            <a:off x="3978933" y="5836748"/>
            <a:ext cx="704039" cy="2991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사진출처</a:t>
            </a:r>
            <a:endParaRPr lang="en-US" altLang="ko-KR" sz="1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xmlns="" id="{B4B49799-B87E-454D-93CD-4FFD4525C66B}"/>
              </a:ext>
            </a:extLst>
          </p:cNvPr>
          <p:cNvSpPr txBox="1"/>
          <p:nvPr/>
        </p:nvSpPr>
        <p:spPr>
          <a:xfrm>
            <a:off x="3965542" y="6099210"/>
            <a:ext cx="1826141" cy="2991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:</a:t>
            </a:r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내 친구 옆에서 힘들어한다</a:t>
            </a:r>
            <a:endParaRPr lang="en-US" altLang="ko-KR" sz="1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xmlns="" id="{8D0F3EEC-2FB5-4B65-818E-657021AD0DE7}"/>
              </a:ext>
            </a:extLst>
          </p:cNvPr>
          <p:cNvSpPr txBox="1"/>
          <p:nvPr/>
        </p:nvSpPr>
        <p:spPr>
          <a:xfrm>
            <a:off x="36745" y="99556"/>
            <a:ext cx="163698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500" spc="-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alpha val="15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01</a:t>
            </a:r>
            <a:endParaRPr lang="ko-KR" altLang="en-US" sz="11500" spc="-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alpha val="15000"/>
                </a:schemeClr>
              </a:solidFill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  <p:sp>
        <p:nvSpPr>
          <p:cNvPr id="21" name="내용 개체 틀 2">
            <a:extLst>
              <a:ext uri="{FF2B5EF4-FFF2-40B4-BE49-F238E27FC236}">
                <a16:creationId xmlns:a16="http://schemas.microsoft.com/office/drawing/2014/main" xmlns="" id="{A6E915CC-B1BF-4410-B113-367F2BB4F82A}"/>
              </a:ext>
            </a:extLst>
          </p:cNvPr>
          <p:cNvSpPr txBox="1">
            <a:spLocks/>
          </p:cNvSpPr>
          <p:nvPr/>
        </p:nvSpPr>
        <p:spPr>
          <a:xfrm>
            <a:off x="3773621" y="394584"/>
            <a:ext cx="736110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 algn="l">
              <a:buFont typeface="Arial" panose="020B0604020202020204" pitchFamily="34" charset="0"/>
              <a:buAutoNum type="arabicPeriod"/>
            </a:pPr>
            <a:endParaRPr lang="ko-KR" altLang="en-US" dirty="0"/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C3DFED5F-089E-4AE6-A4B6-3F32C0DBEF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74573">
            <a:off x="7324827" y="1127856"/>
            <a:ext cx="4310130" cy="4686040"/>
          </a:xfrm>
          <a:prstGeom prst="rect">
            <a:avLst/>
          </a:prstGeom>
        </p:spPr>
      </p:pic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67284BD0-C283-49CB-9A14-CB2EFF74FB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90210">
            <a:off x="4334942" y="1423112"/>
            <a:ext cx="4598874" cy="429532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A342449B-4B24-4164-9ECB-56314CD38ED9}"/>
              </a:ext>
            </a:extLst>
          </p:cNvPr>
          <p:cNvSpPr txBox="1"/>
          <p:nvPr/>
        </p:nvSpPr>
        <p:spPr>
          <a:xfrm>
            <a:off x="3926892" y="255906"/>
            <a:ext cx="54149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-윤고딕350" panose="02030504000101010101" pitchFamily="18" charset="-127"/>
                <a:ea typeface="-윤고딕350" panose="02030504000101010101" pitchFamily="18" charset="-127"/>
              </a:rPr>
              <a:t>실제로 적용하여 안전한 투자가 가능한가</a:t>
            </a:r>
            <a:r>
              <a:rPr lang="en-US" altLang="ko-KR" sz="2400" dirty="0">
                <a:latin typeface="-윤고딕350" panose="02030504000101010101" pitchFamily="18" charset="-127"/>
                <a:ea typeface="-윤고딕350" panose="02030504000101010101" pitchFamily="18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1842148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:a16="http://schemas.microsoft.com/office/drawing/2014/main" xmlns="" id="{7DBBCA96-C142-4E56-B15F-D438F9D17366}"/>
              </a:ext>
            </a:extLst>
          </p:cNvPr>
          <p:cNvGrpSpPr/>
          <p:nvPr/>
        </p:nvGrpSpPr>
        <p:grpSpPr>
          <a:xfrm>
            <a:off x="1238769" y="459733"/>
            <a:ext cx="10362627" cy="952491"/>
            <a:chOff x="1767069" y="1403581"/>
            <a:chExt cx="9840504" cy="864072"/>
          </a:xfrm>
        </p:grpSpPr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xmlns="" id="{9A9635D7-1A65-4FFC-86E8-B4BB9D799700}"/>
                </a:ext>
              </a:extLst>
            </p:cNvPr>
            <p:cNvCxnSpPr>
              <a:cxnSpLocks/>
              <a:stCxn id="28" idx="6"/>
            </p:cNvCxnSpPr>
            <p:nvPr/>
          </p:nvCxnSpPr>
          <p:spPr>
            <a:xfrm>
              <a:off x="2452039" y="1551370"/>
              <a:ext cx="832988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xmlns="" id="{DD6B82EF-AE96-4783-84AE-4799DD1D755F}"/>
                </a:ext>
              </a:extLst>
            </p:cNvPr>
            <p:cNvSpPr/>
            <p:nvPr/>
          </p:nvSpPr>
          <p:spPr>
            <a:xfrm>
              <a:off x="2156461" y="1403581"/>
              <a:ext cx="295578" cy="295578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92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xmlns="" id="{C279D506-3611-4B0A-A5F1-E378590F12A5}"/>
                </a:ext>
              </a:extLst>
            </p:cNvPr>
            <p:cNvSpPr/>
            <p:nvPr/>
          </p:nvSpPr>
          <p:spPr>
            <a:xfrm>
              <a:off x="4224584" y="1403581"/>
              <a:ext cx="295578" cy="295578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92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xmlns="" id="{BFC14354-07D0-4565-AB5D-2A26EBC21193}"/>
                </a:ext>
              </a:extLst>
            </p:cNvPr>
            <p:cNvSpPr/>
            <p:nvPr/>
          </p:nvSpPr>
          <p:spPr>
            <a:xfrm>
              <a:off x="6438068" y="1403581"/>
              <a:ext cx="295578" cy="295578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92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xmlns="" id="{BF9842B2-6A42-42A5-8612-31C958ACE8AE}"/>
                </a:ext>
              </a:extLst>
            </p:cNvPr>
            <p:cNvSpPr/>
            <p:nvPr/>
          </p:nvSpPr>
          <p:spPr>
            <a:xfrm>
              <a:off x="8574456" y="1403581"/>
              <a:ext cx="295578" cy="295578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92"/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xmlns="" id="{B4E50327-BD5B-4D2A-805D-2BC9295DD7B0}"/>
                </a:ext>
              </a:extLst>
            </p:cNvPr>
            <p:cNvSpPr/>
            <p:nvPr/>
          </p:nvSpPr>
          <p:spPr>
            <a:xfrm>
              <a:off x="10771059" y="1403581"/>
              <a:ext cx="295578" cy="295578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92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xmlns="" id="{36D86F2F-CDB8-4F40-9F32-7D0F62C27004}"/>
                </a:ext>
              </a:extLst>
            </p:cNvPr>
            <p:cNvSpPr txBox="1"/>
            <p:nvPr/>
          </p:nvSpPr>
          <p:spPr>
            <a:xfrm>
              <a:off x="1767069" y="1954300"/>
              <a:ext cx="1052169" cy="286884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ko-KR" altLang="en-US" sz="1455" dirty="0">
                  <a:latin typeface="-윤고딕320" panose="02030504000101010101" pitchFamily="18" charset="-127"/>
                  <a:ea typeface="-윤고딕320" panose="02030504000101010101" pitchFamily="18" charset="-127"/>
                </a:rPr>
                <a:t>데이터 수집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xmlns="" id="{86B3B527-4F9C-477E-AAE8-6DDF25A47557}"/>
                </a:ext>
              </a:extLst>
            </p:cNvPr>
            <p:cNvSpPr txBox="1"/>
            <p:nvPr/>
          </p:nvSpPr>
          <p:spPr>
            <a:xfrm>
              <a:off x="3866430" y="1980769"/>
              <a:ext cx="1052169" cy="286884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ko-KR" altLang="en-US" sz="1455" dirty="0">
                  <a:latin typeface="-윤고딕320" panose="02030504000101010101" pitchFamily="18" charset="-127"/>
                  <a:ea typeface="-윤고딕320" panose="02030504000101010101" pitchFamily="18" charset="-127"/>
                </a:rPr>
                <a:t>데이터 처리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xmlns="" id="{D2586FDA-F766-4C9E-90B3-80FB71E1C4CD}"/>
                </a:ext>
              </a:extLst>
            </p:cNvPr>
            <p:cNvSpPr txBox="1"/>
            <p:nvPr/>
          </p:nvSpPr>
          <p:spPr>
            <a:xfrm>
              <a:off x="8131378" y="1980170"/>
              <a:ext cx="1277460" cy="286884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ko-KR" altLang="en-US" sz="1455" dirty="0">
                  <a:latin typeface="-윤고딕320" panose="02030504000101010101" pitchFamily="18" charset="-127"/>
                  <a:ea typeface="-윤고딕320" panose="02030504000101010101" pitchFamily="18" charset="-127"/>
                </a:rPr>
                <a:t>대표 문장 추출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xmlns="" id="{2A638C8A-0141-4B3A-B60B-68FC749B9A91}"/>
                </a:ext>
              </a:extLst>
            </p:cNvPr>
            <p:cNvSpPr txBox="1"/>
            <p:nvPr/>
          </p:nvSpPr>
          <p:spPr>
            <a:xfrm>
              <a:off x="10104823" y="1980170"/>
              <a:ext cx="1502750" cy="286884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ko-KR" altLang="en-US" sz="1455" dirty="0">
                  <a:latin typeface="-윤고딕320" panose="02030504000101010101" pitchFamily="18" charset="-127"/>
                  <a:ea typeface="-윤고딕320" panose="02030504000101010101" pitchFamily="18" charset="-127"/>
                  <a:cs typeface="조선일보명조" panose="02030304000000000000" pitchFamily="18" charset="-127"/>
                </a:rPr>
                <a:t>결과 해석 및 적용</a:t>
              </a: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8566" y="147976"/>
            <a:ext cx="809625" cy="962025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xmlns="" id="{58740BBD-C747-4050-9079-A5F62366601F}"/>
              </a:ext>
            </a:extLst>
          </p:cNvPr>
          <p:cNvSpPr txBox="1"/>
          <p:nvPr/>
        </p:nvSpPr>
        <p:spPr>
          <a:xfrm>
            <a:off x="5681463" y="1104662"/>
            <a:ext cx="1279517" cy="31624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55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워드 </a:t>
            </a:r>
            <a:r>
              <a:rPr lang="ko-KR" altLang="en-US" sz="1455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클라우드</a:t>
            </a:r>
            <a:endParaRPr lang="ko-KR" altLang="en-US" sz="1455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3518619" y="1761798"/>
            <a:ext cx="5187241" cy="83099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 fontAlgn="base"/>
            <a:r>
              <a:rPr lang="ko-KR" altLang="en-US" sz="2400" kern="0" dirty="0">
                <a:solidFill>
                  <a:srgbClr val="00000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대표 문장 추출 후 </a:t>
            </a:r>
            <a:endParaRPr lang="en-US" altLang="ko-KR" sz="2400" kern="0" dirty="0">
              <a:solidFill>
                <a:srgbClr val="000000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 algn="ctr" fontAlgn="base"/>
            <a:r>
              <a:rPr lang="ko-KR" altLang="en-US" sz="2400" kern="0" dirty="0">
                <a:solidFill>
                  <a:srgbClr val="00000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각 </a:t>
            </a:r>
            <a:r>
              <a:rPr lang="ko-KR" altLang="en-US" sz="2400" kern="0" dirty="0" err="1">
                <a:solidFill>
                  <a:srgbClr val="00000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어플</a:t>
            </a:r>
            <a:r>
              <a:rPr lang="ko-KR" altLang="en-US" sz="2400" kern="0" dirty="0">
                <a:solidFill>
                  <a:srgbClr val="00000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 별 키워드 비교 </a:t>
            </a:r>
            <a:endParaRPr lang="en-US" altLang="ko-KR" sz="2400" kern="0" dirty="0">
              <a:solidFill>
                <a:srgbClr val="000000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1960083" y="3355337"/>
            <a:ext cx="1798199" cy="37228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r" fontAlgn="base"/>
            <a:r>
              <a:rPr lang="ko-KR" altLang="en-US" sz="1819" kern="0" dirty="0">
                <a:solidFill>
                  <a:srgbClr val="00000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지문인식</a:t>
            </a:r>
            <a:r>
              <a:rPr lang="en-US" altLang="ko-KR" sz="1819" kern="0" dirty="0">
                <a:solidFill>
                  <a:srgbClr val="00000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1819" kern="0" dirty="0">
                <a:solidFill>
                  <a:srgbClr val="00000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이체</a:t>
            </a:r>
            <a:r>
              <a:rPr lang="en-US" altLang="ko-KR" sz="1819" kern="0" dirty="0">
                <a:solidFill>
                  <a:srgbClr val="00000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endParaRPr lang="en-US" altLang="ko-KR" sz="1940" kern="0" dirty="0">
              <a:solidFill>
                <a:srgbClr val="000000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7438581" y="3355337"/>
            <a:ext cx="2699688" cy="372281"/>
            <a:chOff x="7752283" y="3511033"/>
            <a:chExt cx="2699688" cy="372281"/>
          </a:xfrm>
        </p:grpSpPr>
        <p:sp>
          <p:nvSpPr>
            <p:cNvPr id="32" name="직사각형 31"/>
            <p:cNvSpPr/>
            <p:nvPr/>
          </p:nvSpPr>
          <p:spPr>
            <a:xfrm>
              <a:off x="8098043" y="3511033"/>
              <a:ext cx="2353928" cy="372281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fontAlgn="base"/>
              <a:r>
                <a:rPr lang="ko-KR" altLang="en-US" sz="1819" kern="0" dirty="0">
                  <a:solidFill>
                    <a:srgbClr val="000000"/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rPr>
                <a:t>이체</a:t>
              </a:r>
              <a:r>
                <a:rPr lang="en-US" altLang="ko-KR" sz="1819" kern="0" dirty="0">
                  <a:solidFill>
                    <a:srgbClr val="000000"/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rPr>
                <a:t>, </a:t>
              </a:r>
              <a:r>
                <a:rPr lang="ko-KR" altLang="en-US" sz="1819" kern="0" dirty="0">
                  <a:solidFill>
                    <a:srgbClr val="000000"/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rPr>
                <a:t>수수료</a:t>
              </a:r>
              <a:r>
                <a:rPr lang="en-US" altLang="ko-KR" sz="1819" kern="0" dirty="0">
                  <a:solidFill>
                    <a:srgbClr val="000000"/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rPr>
                <a:t>, </a:t>
              </a:r>
              <a:r>
                <a:rPr lang="ko-KR" altLang="en-US" sz="1819" kern="0" dirty="0">
                  <a:solidFill>
                    <a:srgbClr val="000000"/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rPr>
                <a:t>신분증</a:t>
              </a:r>
              <a:endParaRPr lang="en-US" altLang="ko-KR" sz="1819" kern="0" dirty="0">
                <a:solidFill>
                  <a:srgbClr val="000000"/>
                </a:solidFill>
                <a:latin typeface="-윤고딕320" panose="02030504000101010101" pitchFamily="18" charset="-127"/>
                <a:ea typeface="-윤고딕320" panose="02030504000101010101" pitchFamily="18" charset="-127"/>
              </a:endParaRPr>
            </a:p>
          </p:txBody>
        </p:sp>
        <p:sp>
          <p:nvSpPr>
            <p:cNvPr id="58" name="화살표: 오른쪽 54"/>
            <p:cNvSpPr/>
            <p:nvPr/>
          </p:nvSpPr>
          <p:spPr>
            <a:xfrm rot="10800000" flipH="1">
              <a:off x="7752283" y="3568599"/>
              <a:ext cx="284442" cy="232114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92">
                <a:latin typeface="배달의민족 도현" pitchFamily="50" charset="-127"/>
                <a:ea typeface="배달의민족 도현" pitchFamily="50" charset="-127"/>
              </a:endParaRPr>
            </a:p>
          </p:txBody>
        </p:sp>
      </p:grpSp>
      <p:sp>
        <p:nvSpPr>
          <p:cNvPr id="31" name="직사각형 30"/>
          <p:cNvSpPr/>
          <p:nvPr/>
        </p:nvSpPr>
        <p:spPr>
          <a:xfrm>
            <a:off x="4533805" y="6138710"/>
            <a:ext cx="4302175" cy="37228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fontAlgn="base"/>
            <a:r>
              <a:rPr lang="ko-KR" altLang="en-US" sz="1819" kern="0" dirty="0">
                <a:solidFill>
                  <a:srgbClr val="00000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로그인</a:t>
            </a:r>
            <a:r>
              <a:rPr lang="en-US" altLang="ko-KR" sz="1819" kern="0" dirty="0">
                <a:solidFill>
                  <a:srgbClr val="00000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1819" kern="0" dirty="0">
                <a:solidFill>
                  <a:srgbClr val="00000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화면</a:t>
            </a:r>
            <a:r>
              <a:rPr lang="en-US" altLang="ko-KR" sz="1819" kern="0" dirty="0">
                <a:solidFill>
                  <a:srgbClr val="00000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r>
              <a:rPr lang="ko-KR" altLang="en-US" sz="1819" kern="0" dirty="0">
                <a:solidFill>
                  <a:srgbClr val="00000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공통 문제 확인</a:t>
            </a:r>
            <a:endParaRPr lang="en-US" altLang="ko-KR" sz="1819" kern="0" dirty="0">
              <a:solidFill>
                <a:srgbClr val="000000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60" name="화살표: 오른쪽 54"/>
          <p:cNvSpPr/>
          <p:nvPr/>
        </p:nvSpPr>
        <p:spPr>
          <a:xfrm flipH="1">
            <a:off x="3863683" y="3415034"/>
            <a:ext cx="284442" cy="232114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92">
              <a:latin typeface="배달의민족 도현" pitchFamily="50" charset="-127"/>
              <a:ea typeface="배달의민족 도현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2725" y="2783574"/>
            <a:ext cx="1607941" cy="160082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1170" y="2815739"/>
            <a:ext cx="1597636" cy="1542782"/>
          </a:xfrm>
          <a:prstGeom prst="rect">
            <a:avLst/>
          </a:prstGeom>
        </p:spPr>
      </p:pic>
      <p:grpSp>
        <p:nvGrpSpPr>
          <p:cNvPr id="12" name="그룹 11"/>
          <p:cNvGrpSpPr/>
          <p:nvPr/>
        </p:nvGrpSpPr>
        <p:grpSpPr>
          <a:xfrm>
            <a:off x="3430085" y="4490160"/>
            <a:ext cx="3105266" cy="1411988"/>
            <a:chOff x="4097253" y="4472073"/>
            <a:chExt cx="3105266" cy="1411988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097253" y="4472073"/>
              <a:ext cx="1428319" cy="1411988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690910" y="4512482"/>
              <a:ext cx="1511609" cy="1331169"/>
            </a:xfrm>
            <a:prstGeom prst="rect">
              <a:avLst/>
            </a:prstGeom>
          </p:spPr>
        </p:pic>
      </p:grpSp>
      <p:sp>
        <p:nvSpPr>
          <p:cNvPr id="62" name="화살표: 오른쪽 54"/>
          <p:cNvSpPr/>
          <p:nvPr/>
        </p:nvSpPr>
        <p:spPr>
          <a:xfrm rot="10800000" flipH="1">
            <a:off x="4160296" y="6214947"/>
            <a:ext cx="284442" cy="232114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92"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xmlns="" id="{9A342B08-EA72-4038-AB74-0A83C8305305}"/>
              </a:ext>
            </a:extLst>
          </p:cNvPr>
          <p:cNvSpPr txBox="1"/>
          <p:nvPr/>
        </p:nvSpPr>
        <p:spPr>
          <a:xfrm>
            <a:off x="-398218" y="349492"/>
            <a:ext cx="163698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500" spc="-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15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02</a:t>
            </a:r>
            <a:endParaRPr lang="ko-KR" altLang="en-US" sz="11500" spc="-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  <a:alpha val="15000"/>
                </a:schemeClr>
              </a:solidFill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070866" y="4444623"/>
            <a:ext cx="3579599" cy="16184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8" name="그림 3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30795" y="4500856"/>
            <a:ext cx="1577771" cy="1454951"/>
          </a:xfrm>
          <a:prstGeom prst="rect">
            <a:avLst/>
          </a:prstGeom>
        </p:spPr>
      </p:pic>
      <p:grpSp>
        <p:nvGrpSpPr>
          <p:cNvPr id="17" name="그룹 16"/>
          <p:cNvGrpSpPr/>
          <p:nvPr/>
        </p:nvGrpSpPr>
        <p:grpSpPr>
          <a:xfrm>
            <a:off x="8407346" y="4500856"/>
            <a:ext cx="1250301" cy="1401292"/>
            <a:chOff x="8887968" y="4519578"/>
            <a:chExt cx="1250301" cy="1401292"/>
          </a:xfrm>
        </p:grpSpPr>
        <p:cxnSp>
          <p:nvCxnSpPr>
            <p:cNvPr id="5" name="직선 연결선 4"/>
            <p:cNvCxnSpPr/>
            <p:nvPr/>
          </p:nvCxnSpPr>
          <p:spPr>
            <a:xfrm flipH="1">
              <a:off x="8965439" y="4519578"/>
              <a:ext cx="1057607" cy="1401292"/>
            </a:xfrm>
            <a:prstGeom prst="line">
              <a:avLst/>
            </a:prstGeom>
            <a:ln w="28575">
              <a:solidFill>
                <a:srgbClr val="DD090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/>
            <p:cNvCxnSpPr/>
            <p:nvPr/>
          </p:nvCxnSpPr>
          <p:spPr>
            <a:xfrm>
              <a:off x="8887968" y="4530569"/>
              <a:ext cx="1250301" cy="1371579"/>
            </a:xfrm>
            <a:prstGeom prst="line">
              <a:avLst/>
            </a:prstGeom>
            <a:ln w="28575">
              <a:solidFill>
                <a:srgbClr val="DD090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9" name="직선 화살표 연결선 18"/>
          <p:cNvCxnSpPr/>
          <p:nvPr/>
        </p:nvCxnSpPr>
        <p:spPr>
          <a:xfrm>
            <a:off x="10015513" y="5227038"/>
            <a:ext cx="404282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0572707" y="4765373"/>
            <a:ext cx="11020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리뷰</a:t>
            </a:r>
            <a:endParaRPr lang="en-US" altLang="ko-KR" dirty="0"/>
          </a:p>
          <a:p>
            <a:pPr algn="ctr"/>
            <a:r>
              <a:rPr lang="ko-KR" altLang="en-US" dirty="0"/>
              <a:t>뚜렷한 키워드 </a:t>
            </a:r>
            <a:r>
              <a:rPr lang="en-US" altLang="ko-KR" dirty="0"/>
              <a:t>X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41576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6 0.00139 L 0.17917 -0.00047 " pathEditMode="relative" rAng="0" ptsTypes="AA">
                                      <p:cBhvr>
                                        <p:cTn id="6" dur="11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828" y="-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09 1.48148E-6 L 0.13112 1.48148E-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445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47 0.00208 L 0.07201 0.00463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24" y="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0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49A94559-3FC3-42ED-B6FF-B3269B56F892}"/>
              </a:ext>
            </a:extLst>
          </p:cNvPr>
          <p:cNvSpPr txBox="1"/>
          <p:nvPr/>
        </p:nvSpPr>
        <p:spPr>
          <a:xfrm>
            <a:off x="6915309" y="891536"/>
            <a:ext cx="1960793" cy="620170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▶</a:t>
            </a:r>
            <a:r>
              <a:rPr lang="en-US" altLang="ko-KR" sz="2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 </a:t>
            </a:r>
            <a:r>
              <a:rPr lang="ko-KR" altLang="en-US" sz="2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연구 배경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49A94559-3FC3-42ED-B6FF-B3269B56F892}"/>
              </a:ext>
            </a:extLst>
          </p:cNvPr>
          <p:cNvSpPr txBox="1"/>
          <p:nvPr/>
        </p:nvSpPr>
        <p:spPr>
          <a:xfrm>
            <a:off x="6915309" y="2248885"/>
            <a:ext cx="1960793" cy="620170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▶</a:t>
            </a:r>
            <a:r>
              <a:rPr lang="en-US" altLang="ko-KR" sz="2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 </a:t>
            </a:r>
            <a:r>
              <a:rPr lang="ko-KR" altLang="en-US" sz="2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연구 방법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49A94559-3FC3-42ED-B6FF-B3269B56F892}"/>
              </a:ext>
            </a:extLst>
          </p:cNvPr>
          <p:cNvSpPr txBox="1"/>
          <p:nvPr/>
        </p:nvSpPr>
        <p:spPr>
          <a:xfrm>
            <a:off x="6896071" y="5458029"/>
            <a:ext cx="3005951" cy="62017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▶</a:t>
            </a:r>
            <a:r>
              <a:rPr lang="en-US" altLang="ko-KR" sz="2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 </a:t>
            </a:r>
            <a:r>
              <a:rPr lang="ko-KR" altLang="en-US" sz="2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결론 </a:t>
            </a:r>
            <a:r>
              <a:rPr lang="en-US" altLang="ko-KR" sz="2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&amp; </a:t>
            </a:r>
            <a:r>
              <a:rPr lang="ko-KR" altLang="en-US" sz="2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발전방향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6858402" y="3606234"/>
            <a:ext cx="2968281" cy="1607011"/>
            <a:chOff x="6858402" y="3606234"/>
            <a:chExt cx="2968281" cy="1607011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xmlns="" id="{49A94559-3FC3-42ED-B6FF-B3269B56F892}"/>
                </a:ext>
              </a:extLst>
            </p:cNvPr>
            <p:cNvSpPr txBox="1"/>
            <p:nvPr/>
          </p:nvSpPr>
          <p:spPr>
            <a:xfrm>
              <a:off x="6858402" y="3606234"/>
              <a:ext cx="2416046" cy="620170"/>
            </a:xfrm>
            <a:prstGeom prst="rect">
              <a:avLst/>
            </a:prstGeom>
            <a:noFill/>
          </p:spPr>
          <p:txBody>
            <a:bodyPr wrap="none" rtlCol="0" anchor="b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ko-KR" altLang="en-US" sz="16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rPr>
                <a:t>▶</a:t>
              </a:r>
              <a:r>
                <a:rPr lang="en-US" altLang="ko-KR" sz="28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rPr>
                <a:t> </a:t>
              </a:r>
              <a:r>
                <a:rPr lang="ko-KR" altLang="en-US" sz="28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rPr>
                <a:t>은행 별 비교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xmlns="" id="{49A94559-3FC3-42ED-B6FF-B3269B56F892}"/>
                </a:ext>
              </a:extLst>
            </p:cNvPr>
            <p:cNvSpPr txBox="1"/>
            <p:nvPr/>
          </p:nvSpPr>
          <p:spPr>
            <a:xfrm>
              <a:off x="7396209" y="4160649"/>
              <a:ext cx="2430474" cy="10525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28600" indent="-228600">
                <a:lnSpc>
                  <a:spcPct val="130000"/>
                </a:lnSpc>
                <a:buAutoNum type="arabicParenR"/>
              </a:pPr>
              <a:r>
                <a:rPr lang="en-US" altLang="ko-KR" sz="16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rPr>
                <a:t>KB </a:t>
              </a:r>
              <a:r>
                <a:rPr lang="ko-KR" altLang="en-US" sz="16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rPr>
                <a:t>국민은행</a:t>
              </a:r>
              <a:r>
                <a:rPr lang="en-US" altLang="ko-KR" sz="16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rPr>
                <a:t>, </a:t>
              </a:r>
              <a:r>
                <a:rPr lang="ko-KR" altLang="en-US" sz="16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rPr>
                <a:t>하나은행</a:t>
              </a:r>
              <a:endPara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endParaRPr>
            </a:p>
            <a:p>
              <a:pPr marL="228600" indent="-228600">
                <a:lnSpc>
                  <a:spcPct val="130000"/>
                </a:lnSpc>
                <a:buAutoNum type="arabicParenR"/>
              </a:pPr>
              <a:r>
                <a:rPr lang="ko-KR" altLang="en-US" sz="16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rPr>
                <a:t>우리은행</a:t>
              </a:r>
              <a:endPara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endParaRPr>
            </a:p>
            <a:p>
              <a:pPr marL="228600" indent="-228600">
                <a:lnSpc>
                  <a:spcPct val="130000"/>
                </a:lnSpc>
                <a:buAutoNum type="arabicParenR"/>
              </a:pPr>
              <a:r>
                <a:rPr lang="ko-KR" altLang="en-US" sz="16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rPr>
                <a:t>카카오뱅크</a:t>
              </a: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1732706" y="2343417"/>
            <a:ext cx="3023734" cy="1862048"/>
            <a:chOff x="395178" y="2089855"/>
            <a:chExt cx="3023734" cy="1862048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xmlns="" id="{46D93B24-78B3-4504-B5D3-4DE1FBB865D9}"/>
                </a:ext>
              </a:extLst>
            </p:cNvPr>
            <p:cNvSpPr txBox="1"/>
            <p:nvPr/>
          </p:nvSpPr>
          <p:spPr>
            <a:xfrm>
              <a:off x="1729027" y="3309740"/>
              <a:ext cx="1689885" cy="6421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ko-KR" sz="3200" spc="3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2C2C2C"/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rPr>
                <a:t>INDEX</a:t>
              </a:r>
              <a:endParaRPr lang="ko-KR" altLang="en-US" sz="3200" spc="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C2C2C"/>
                </a:solidFill>
                <a:latin typeface="-윤고딕320" panose="02030504000101010101" pitchFamily="18" charset="-127"/>
                <a:ea typeface="-윤고딕320" panose="02030504000101010101" pitchFamily="18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xmlns="" id="{2903F069-2C2D-4F38-9F95-102A9DA65D56}"/>
                </a:ext>
              </a:extLst>
            </p:cNvPr>
            <p:cNvSpPr txBox="1"/>
            <p:nvPr/>
          </p:nvSpPr>
          <p:spPr>
            <a:xfrm>
              <a:off x="395178" y="2089855"/>
              <a:ext cx="1636987" cy="1862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500" spc="-8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  <a:alpha val="15000"/>
                    </a:schemeClr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rPr>
                <a:t>03</a:t>
              </a:r>
              <a:endParaRPr lang="ko-KR" altLang="en-US" sz="11500" spc="-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15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endParaRPr>
            </a:p>
          </p:txBody>
        </p:sp>
      </p:grpSp>
      <p:sp>
        <p:nvSpPr>
          <p:cNvPr id="31" name="이등변 삼각형 30">
            <a:extLst>
              <a:ext uri="{FF2B5EF4-FFF2-40B4-BE49-F238E27FC236}">
                <a16:creationId xmlns:a16="http://schemas.microsoft.com/office/drawing/2014/main" xmlns="" id="{F5371788-E966-4E14-8B10-03C1A0DE19C6}"/>
              </a:ext>
            </a:extLst>
          </p:cNvPr>
          <p:cNvSpPr/>
          <p:nvPr/>
        </p:nvSpPr>
        <p:spPr>
          <a:xfrm>
            <a:off x="11824884" y="6483246"/>
            <a:ext cx="196707" cy="196707"/>
          </a:xfrm>
          <a:prstGeom prst="triangle">
            <a:avLst>
              <a:gd name="adj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1177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48867E-7 -3.7037E-6 L 0.00013 -0.13079 " pathEditMode="relative" ptsTypes="AA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3" grpId="0"/>
      <p:bldP spid="2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xmlns="" id="{31240F14-8C40-417D-8C35-474F36349DF1}"/>
              </a:ext>
            </a:extLst>
          </p:cNvPr>
          <p:cNvSpPr/>
          <p:nvPr/>
        </p:nvSpPr>
        <p:spPr>
          <a:xfrm>
            <a:off x="0" y="-1"/>
            <a:ext cx="3679200" cy="687181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xmlns="" id="{CD5686C5-2C12-414C-8811-22FA054622EB}"/>
              </a:ext>
            </a:extLst>
          </p:cNvPr>
          <p:cNvSpPr txBox="1"/>
          <p:nvPr/>
        </p:nvSpPr>
        <p:spPr>
          <a:xfrm>
            <a:off x="454798" y="1195728"/>
            <a:ext cx="2396810" cy="1180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2800" spc="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C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KB </a:t>
            </a:r>
            <a:r>
              <a:rPr lang="ko-KR" altLang="en-US" sz="2800" spc="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C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국민은행</a:t>
            </a:r>
            <a:endParaRPr lang="en-US" altLang="ko-KR" sz="2800" spc="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FC000"/>
              </a:solidFill>
              <a:latin typeface="-윤고딕350" panose="02030504000101010101" pitchFamily="18" charset="-127"/>
              <a:ea typeface="-윤고딕350" panose="02030504000101010101" pitchFamily="18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2800" spc="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C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하나은행</a:t>
            </a:r>
            <a:endParaRPr lang="en-US" altLang="ko-KR" sz="2800" spc="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FC000"/>
              </a:solidFill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xmlns="" id="{7D17F91E-33EA-407D-ADA9-F46C82AE8262}"/>
              </a:ext>
            </a:extLst>
          </p:cNvPr>
          <p:cNvSpPr txBox="1"/>
          <p:nvPr/>
        </p:nvSpPr>
        <p:spPr>
          <a:xfrm>
            <a:off x="-397270" y="371705"/>
            <a:ext cx="163698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500" spc="-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alpha val="15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03</a:t>
            </a:r>
            <a:endParaRPr lang="ko-KR" altLang="en-US" sz="11500" spc="-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alpha val="15000"/>
                </a:schemeClr>
              </a:solidFill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xmlns="" id="{BD17807C-BED8-44BB-8F12-8259C2570FCD}"/>
              </a:ext>
            </a:extLst>
          </p:cNvPr>
          <p:cNvSpPr txBox="1"/>
          <p:nvPr/>
        </p:nvSpPr>
        <p:spPr>
          <a:xfrm>
            <a:off x="543543" y="2437509"/>
            <a:ext cx="2154833" cy="11926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KB</a:t>
            </a:r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국민은행 </a:t>
            </a:r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&lt; </a:t>
            </a:r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원터치 개인 </a:t>
            </a:r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&gt;</a:t>
            </a:r>
          </a:p>
          <a:p>
            <a:pPr marL="171450" indent="-171450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평균 평점 </a:t>
            </a:r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3.4</a:t>
            </a:r>
          </a:p>
          <a:p>
            <a:pPr marL="171450" indent="-171450">
              <a:lnSpc>
                <a:spcPct val="130000"/>
              </a:lnSpc>
              <a:buFont typeface="Wingdings" panose="05000000000000000000" pitchFamily="2" charset="2"/>
              <a:buChar char="§"/>
            </a:pPr>
            <a:endParaRPr lang="en-US" altLang="ko-KR" sz="1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 marL="171450" indent="-171450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하나은행 </a:t>
            </a:r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&lt; </a:t>
            </a:r>
            <a:r>
              <a:rPr lang="ko-KR" altLang="en-US" sz="11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하나원큐</a:t>
            </a:r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&gt;</a:t>
            </a:r>
          </a:p>
          <a:p>
            <a:pPr marL="171450" indent="-171450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평균 평점 </a:t>
            </a:r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3.1</a:t>
            </a:r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endParaRPr lang="en-US" altLang="ko-KR" sz="1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7C13C75F-CC44-4023-AA4F-643372C70F7E}"/>
              </a:ext>
            </a:extLst>
          </p:cNvPr>
          <p:cNvSpPr txBox="1"/>
          <p:nvPr/>
        </p:nvSpPr>
        <p:spPr>
          <a:xfrm>
            <a:off x="3825458" y="167638"/>
            <a:ext cx="2101857" cy="5447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2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1) </a:t>
            </a:r>
            <a:r>
              <a:rPr lang="ko-KR" altLang="en-US" sz="2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사용 데이터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xmlns="" id="{E9A09622-3BC6-4AE5-B489-3BF0CABCB0AE}"/>
              </a:ext>
            </a:extLst>
          </p:cNvPr>
          <p:cNvGrpSpPr/>
          <p:nvPr/>
        </p:nvGrpSpPr>
        <p:grpSpPr>
          <a:xfrm>
            <a:off x="6096000" y="915560"/>
            <a:ext cx="4732352" cy="2710510"/>
            <a:chOff x="1120115" y="1570980"/>
            <a:chExt cx="8303803" cy="4553369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xmlns="" id="{1F9D1292-3187-4913-B57E-3924B510D2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025"/>
            <a:stretch/>
          </p:blipFill>
          <p:spPr>
            <a:xfrm>
              <a:off x="1120115" y="1570980"/>
              <a:ext cx="8176286" cy="1954246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xmlns="" id="{29796460-165E-4B57-8D60-F38273A9266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925"/>
            <a:stretch/>
          </p:blipFill>
          <p:spPr>
            <a:xfrm>
              <a:off x="1120115" y="4449693"/>
              <a:ext cx="8303803" cy="1674656"/>
            </a:xfrm>
            <a:prstGeom prst="rect">
              <a:avLst/>
            </a:prstGeom>
          </p:spPr>
        </p:pic>
      </p:grp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xmlns="" id="{66235665-368F-4269-B29C-900FC07FD431}"/>
              </a:ext>
            </a:extLst>
          </p:cNvPr>
          <p:cNvCxnSpPr/>
          <p:nvPr/>
        </p:nvCxnSpPr>
        <p:spPr>
          <a:xfrm>
            <a:off x="4078941" y="3818964"/>
            <a:ext cx="7324165" cy="0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>
            <a:extLst>
              <a:ext uri="{FF2B5EF4-FFF2-40B4-BE49-F238E27FC236}">
                <a16:creationId xmlns:a16="http://schemas.microsoft.com/office/drawing/2014/main" xmlns="" id="{8EDB5CAD-4FE3-40FF-84D3-B637C8B0B64B}"/>
              </a:ext>
            </a:extLst>
          </p:cNvPr>
          <p:cNvGrpSpPr/>
          <p:nvPr/>
        </p:nvGrpSpPr>
        <p:grpSpPr>
          <a:xfrm>
            <a:off x="8415981" y="2122784"/>
            <a:ext cx="45719" cy="448766"/>
            <a:chOff x="8380121" y="2122784"/>
            <a:chExt cx="45719" cy="448766"/>
          </a:xfrm>
          <a:solidFill>
            <a:schemeClr val="tx1"/>
          </a:solidFill>
        </p:grpSpPr>
        <p:sp>
          <p:nvSpPr>
            <p:cNvPr id="6" name="타원 5">
              <a:extLst>
                <a:ext uri="{FF2B5EF4-FFF2-40B4-BE49-F238E27FC236}">
                  <a16:creationId xmlns:a16="http://schemas.microsoft.com/office/drawing/2014/main" xmlns="" id="{D33A4ACB-7EE7-4880-BE55-DC002709D93D}"/>
                </a:ext>
              </a:extLst>
            </p:cNvPr>
            <p:cNvSpPr/>
            <p:nvPr/>
          </p:nvSpPr>
          <p:spPr>
            <a:xfrm>
              <a:off x="8380121" y="2122784"/>
              <a:ext cx="45719" cy="45719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xmlns="" id="{EEE9275B-ED69-462E-8D7E-A1D7119FF2BF}"/>
                </a:ext>
              </a:extLst>
            </p:cNvPr>
            <p:cNvSpPr/>
            <p:nvPr/>
          </p:nvSpPr>
          <p:spPr>
            <a:xfrm>
              <a:off x="8380121" y="2223155"/>
              <a:ext cx="45719" cy="45719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xmlns="" id="{D888B0B4-157D-4B47-92E7-3B3C92F12155}"/>
                </a:ext>
              </a:extLst>
            </p:cNvPr>
            <p:cNvSpPr/>
            <p:nvPr/>
          </p:nvSpPr>
          <p:spPr>
            <a:xfrm>
              <a:off x="8380121" y="2330332"/>
              <a:ext cx="45719" cy="45719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xmlns="" id="{DBB7B522-014C-4C15-B859-4BF01FE0D4F4}"/>
                </a:ext>
              </a:extLst>
            </p:cNvPr>
            <p:cNvSpPr/>
            <p:nvPr/>
          </p:nvSpPr>
          <p:spPr>
            <a:xfrm>
              <a:off x="8380121" y="2437509"/>
              <a:ext cx="45719" cy="45719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xmlns="" id="{029EE5B6-377A-4FA5-B3EA-920F22C8BFD8}"/>
                </a:ext>
              </a:extLst>
            </p:cNvPr>
            <p:cNvSpPr/>
            <p:nvPr/>
          </p:nvSpPr>
          <p:spPr>
            <a:xfrm>
              <a:off x="8380121" y="2525831"/>
              <a:ext cx="45719" cy="45719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xmlns="" id="{1BBAABF0-8237-4563-8BA8-DF18525CBEDF}"/>
              </a:ext>
            </a:extLst>
          </p:cNvPr>
          <p:cNvGrpSpPr/>
          <p:nvPr/>
        </p:nvGrpSpPr>
        <p:grpSpPr>
          <a:xfrm>
            <a:off x="8415981" y="5110288"/>
            <a:ext cx="45719" cy="448766"/>
            <a:chOff x="8380121" y="2122784"/>
            <a:chExt cx="45719" cy="448766"/>
          </a:xfrm>
          <a:solidFill>
            <a:schemeClr val="tx1"/>
          </a:solidFill>
        </p:grpSpPr>
        <p:sp>
          <p:nvSpPr>
            <p:cNvPr id="36" name="타원 35">
              <a:extLst>
                <a:ext uri="{FF2B5EF4-FFF2-40B4-BE49-F238E27FC236}">
                  <a16:creationId xmlns:a16="http://schemas.microsoft.com/office/drawing/2014/main" xmlns="" id="{CC962593-A238-4505-9798-6FE28E787A9C}"/>
                </a:ext>
              </a:extLst>
            </p:cNvPr>
            <p:cNvSpPr/>
            <p:nvPr/>
          </p:nvSpPr>
          <p:spPr>
            <a:xfrm>
              <a:off x="8380121" y="2122784"/>
              <a:ext cx="45719" cy="45719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xmlns="" id="{79755979-A0F1-4BC0-9A6C-4F7E1FDEB31C}"/>
                </a:ext>
              </a:extLst>
            </p:cNvPr>
            <p:cNvSpPr/>
            <p:nvPr/>
          </p:nvSpPr>
          <p:spPr>
            <a:xfrm>
              <a:off x="8380121" y="2223155"/>
              <a:ext cx="45719" cy="45719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xmlns="" id="{E0C7B3EE-2926-487E-9FBE-7929AB72C18C}"/>
                </a:ext>
              </a:extLst>
            </p:cNvPr>
            <p:cNvSpPr/>
            <p:nvPr/>
          </p:nvSpPr>
          <p:spPr>
            <a:xfrm>
              <a:off x="8380121" y="2330332"/>
              <a:ext cx="45719" cy="45719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xmlns="" id="{0BDB2AA6-D0D1-4081-A1C0-045515D379B4}"/>
                </a:ext>
              </a:extLst>
            </p:cNvPr>
            <p:cNvSpPr/>
            <p:nvPr/>
          </p:nvSpPr>
          <p:spPr>
            <a:xfrm>
              <a:off x="8380121" y="2437509"/>
              <a:ext cx="45719" cy="45719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xmlns="" id="{442C6F79-3F7F-42E7-A770-4D037378EB17}"/>
                </a:ext>
              </a:extLst>
            </p:cNvPr>
            <p:cNvSpPr/>
            <p:nvPr/>
          </p:nvSpPr>
          <p:spPr>
            <a:xfrm>
              <a:off x="8380121" y="2525831"/>
              <a:ext cx="45719" cy="45719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xmlns="" id="{73BAC637-48DA-4A0A-9FE2-E4F86CC5D9F1}"/>
              </a:ext>
            </a:extLst>
          </p:cNvPr>
          <p:cNvGrpSpPr/>
          <p:nvPr/>
        </p:nvGrpSpPr>
        <p:grpSpPr>
          <a:xfrm>
            <a:off x="6146626" y="3949891"/>
            <a:ext cx="4732352" cy="2448334"/>
            <a:chOff x="1074473" y="2257425"/>
            <a:chExt cx="7302177" cy="3795902"/>
          </a:xfrm>
        </p:grpSpPr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xmlns="" id="{D69D8729-D581-46E9-BFA5-9D0E96C3AA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102"/>
            <a:stretch/>
          </p:blipFill>
          <p:spPr>
            <a:xfrm>
              <a:off x="1074473" y="2257425"/>
              <a:ext cx="7155126" cy="1729359"/>
            </a:xfrm>
            <a:prstGeom prst="rect">
              <a:avLst/>
            </a:prstGeom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xmlns="" id="{DF046D48-5AE1-4738-A867-F7E9D8E499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5289"/>
            <a:stretch/>
          </p:blipFill>
          <p:spPr>
            <a:xfrm>
              <a:off x="1074473" y="4571617"/>
              <a:ext cx="7302177" cy="1481710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CB6E092D-1E44-4680-8DA3-C0B583BD6A9D}"/>
              </a:ext>
            </a:extLst>
          </p:cNvPr>
          <p:cNvSpPr txBox="1"/>
          <p:nvPr/>
        </p:nvSpPr>
        <p:spPr>
          <a:xfrm>
            <a:off x="3945732" y="1853278"/>
            <a:ext cx="210185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KB</a:t>
            </a:r>
            <a:r>
              <a:rPr lang="ko-KR" altLang="en-US" sz="20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 국민 은행</a:t>
            </a:r>
            <a:endParaRPr lang="en-US" altLang="ko-KR" sz="2000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 algn="ctr"/>
            <a:r>
              <a:rPr lang="en-US" altLang="ko-KR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(</a:t>
            </a:r>
            <a:r>
              <a:rPr lang="ko-KR" altLang="en-US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긍정리뷰 </a:t>
            </a:r>
            <a:r>
              <a:rPr lang="en-US" altLang="ko-KR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398</a:t>
            </a:r>
            <a:r>
              <a:rPr lang="ko-KR" altLang="en-US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개</a:t>
            </a:r>
            <a:endParaRPr lang="en-US" altLang="ko-KR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 algn="ctr"/>
            <a:r>
              <a:rPr lang="ko-KR" altLang="en-US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부정리뷰 </a:t>
            </a:r>
            <a:r>
              <a:rPr lang="en-US" altLang="ko-KR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2219</a:t>
            </a:r>
            <a:r>
              <a:rPr lang="ko-KR" altLang="en-US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개</a:t>
            </a:r>
            <a:r>
              <a:rPr lang="en-US" altLang="ko-KR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  <a:endParaRPr lang="ko-KR" altLang="en-US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xmlns="" id="{8204011F-97BC-47FE-BC99-A68D33F994E0}"/>
              </a:ext>
            </a:extLst>
          </p:cNvPr>
          <p:cNvSpPr txBox="1"/>
          <p:nvPr/>
        </p:nvSpPr>
        <p:spPr>
          <a:xfrm>
            <a:off x="3945733" y="4886501"/>
            <a:ext cx="210185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하나 은행</a:t>
            </a:r>
            <a:endParaRPr lang="en-US" altLang="ko-KR" sz="2000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 algn="ctr"/>
            <a:r>
              <a:rPr lang="en-US" altLang="ko-KR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(</a:t>
            </a:r>
            <a:r>
              <a:rPr lang="ko-KR" altLang="en-US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긍정리뷰 </a:t>
            </a:r>
            <a:r>
              <a:rPr lang="en-US" altLang="ko-KR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175</a:t>
            </a:r>
            <a:r>
              <a:rPr lang="ko-KR" altLang="en-US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개</a:t>
            </a:r>
            <a:endParaRPr lang="en-US" altLang="ko-KR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 algn="ctr"/>
            <a:r>
              <a:rPr lang="ko-KR" altLang="en-US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부정리뷰 </a:t>
            </a:r>
            <a:r>
              <a:rPr lang="en-US" altLang="ko-KR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761</a:t>
            </a:r>
            <a:r>
              <a:rPr lang="ko-KR" altLang="en-US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개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5834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xmlns="" id="{31240F14-8C40-417D-8C35-474F36349DF1}"/>
              </a:ext>
            </a:extLst>
          </p:cNvPr>
          <p:cNvSpPr/>
          <p:nvPr/>
        </p:nvSpPr>
        <p:spPr>
          <a:xfrm>
            <a:off x="0" y="-1"/>
            <a:ext cx="3679200" cy="687181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xmlns="" id="{CD5686C5-2C12-414C-8811-22FA054622EB}"/>
              </a:ext>
            </a:extLst>
          </p:cNvPr>
          <p:cNvSpPr txBox="1"/>
          <p:nvPr/>
        </p:nvSpPr>
        <p:spPr>
          <a:xfrm>
            <a:off x="454798" y="1195728"/>
            <a:ext cx="2396810" cy="1180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2800" spc="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C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KB </a:t>
            </a:r>
            <a:r>
              <a:rPr lang="ko-KR" altLang="en-US" sz="2800" spc="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C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국민은행</a:t>
            </a:r>
            <a:endParaRPr lang="en-US" altLang="ko-KR" sz="2800" spc="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FC000"/>
              </a:solidFill>
              <a:latin typeface="-윤고딕350" panose="02030504000101010101" pitchFamily="18" charset="-127"/>
              <a:ea typeface="-윤고딕350" panose="02030504000101010101" pitchFamily="18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2800" spc="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C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하나은행</a:t>
            </a:r>
            <a:endParaRPr lang="en-US" altLang="ko-KR" sz="2800" spc="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FC000"/>
              </a:solidFill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xmlns="" id="{7D17F91E-33EA-407D-ADA9-F46C82AE8262}"/>
              </a:ext>
            </a:extLst>
          </p:cNvPr>
          <p:cNvSpPr txBox="1"/>
          <p:nvPr/>
        </p:nvSpPr>
        <p:spPr>
          <a:xfrm>
            <a:off x="-397270" y="371705"/>
            <a:ext cx="163698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500" spc="-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alpha val="15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03</a:t>
            </a:r>
            <a:endParaRPr lang="ko-KR" altLang="en-US" sz="11500" spc="-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alpha val="15000"/>
                </a:schemeClr>
              </a:solidFill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xmlns="" id="{BD17807C-BED8-44BB-8F12-8259C2570FCD}"/>
              </a:ext>
            </a:extLst>
          </p:cNvPr>
          <p:cNvSpPr txBox="1"/>
          <p:nvPr/>
        </p:nvSpPr>
        <p:spPr>
          <a:xfrm>
            <a:off x="543543" y="2437509"/>
            <a:ext cx="2154833" cy="11926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KB</a:t>
            </a:r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국민은행 </a:t>
            </a:r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&lt; </a:t>
            </a:r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원터치 개인 </a:t>
            </a:r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&gt;</a:t>
            </a:r>
          </a:p>
          <a:p>
            <a:pPr marL="171450" indent="-171450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평균 평점 </a:t>
            </a:r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3.4</a:t>
            </a:r>
          </a:p>
          <a:p>
            <a:pPr marL="171450" indent="-171450">
              <a:lnSpc>
                <a:spcPct val="130000"/>
              </a:lnSpc>
              <a:buFont typeface="Wingdings" panose="05000000000000000000" pitchFamily="2" charset="2"/>
              <a:buChar char="§"/>
            </a:pPr>
            <a:endParaRPr lang="en-US" altLang="ko-KR" sz="1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 marL="171450" indent="-171450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하나은행 </a:t>
            </a:r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&lt; </a:t>
            </a:r>
            <a:r>
              <a:rPr lang="ko-KR" altLang="en-US" sz="11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하나원큐</a:t>
            </a:r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&gt;</a:t>
            </a:r>
          </a:p>
          <a:p>
            <a:pPr marL="171450" indent="-171450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평균 평점 </a:t>
            </a:r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3.1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7C13C75F-CC44-4023-AA4F-643372C70F7E}"/>
              </a:ext>
            </a:extLst>
          </p:cNvPr>
          <p:cNvSpPr txBox="1"/>
          <p:nvPr/>
        </p:nvSpPr>
        <p:spPr>
          <a:xfrm>
            <a:off x="3825458" y="167638"/>
            <a:ext cx="2517036" cy="5447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2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2) </a:t>
            </a:r>
            <a:r>
              <a:rPr lang="ko-KR" altLang="en-US" sz="2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부정 리뷰 분석</a:t>
            </a: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xmlns="" id="{A57360A8-D43C-4EDE-B381-FB860765E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7548" y="1068519"/>
            <a:ext cx="4213439" cy="3195514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3F0D7868-CD0F-4698-B0ED-554BFD410C1E}"/>
              </a:ext>
            </a:extLst>
          </p:cNvPr>
          <p:cNvSpPr txBox="1"/>
          <p:nvPr/>
        </p:nvSpPr>
        <p:spPr>
          <a:xfrm>
            <a:off x="3370574" y="763946"/>
            <a:ext cx="4668361" cy="355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&lt; KB 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국민 은행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&gt;</a:t>
            </a:r>
          </a:p>
        </p:txBody>
      </p:sp>
      <p:pic>
        <p:nvPicPr>
          <p:cNvPr id="42" name="내용 개체 틀 3">
            <a:extLst>
              <a:ext uri="{FF2B5EF4-FFF2-40B4-BE49-F238E27FC236}">
                <a16:creationId xmlns:a16="http://schemas.microsoft.com/office/drawing/2014/main" xmlns="" id="{0CEC07BC-706F-4257-80E0-70DF33AA6A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8936" y="1068520"/>
            <a:ext cx="4043038" cy="3184102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87BA0D94-EB37-45B2-B58E-BBE4B0E9925F}"/>
              </a:ext>
            </a:extLst>
          </p:cNvPr>
          <p:cNvSpPr txBox="1"/>
          <p:nvPr/>
        </p:nvSpPr>
        <p:spPr>
          <a:xfrm>
            <a:off x="7966508" y="775357"/>
            <a:ext cx="4213440" cy="355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&lt; 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하나 은행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&gt;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xmlns="" id="{7C8B05E8-2329-416B-9D8C-448EF4F25D33}"/>
              </a:ext>
            </a:extLst>
          </p:cNvPr>
          <p:cNvSpPr txBox="1"/>
          <p:nvPr/>
        </p:nvSpPr>
        <p:spPr>
          <a:xfrm>
            <a:off x="3837548" y="4326546"/>
            <a:ext cx="4213439" cy="8694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2000" spc="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주요 키워드</a:t>
            </a:r>
            <a:endParaRPr lang="en-US" altLang="ko-KR" sz="2000" spc="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 algn="ctr">
              <a:lnSpc>
                <a:spcPct val="130000"/>
              </a:lnSpc>
            </a:pPr>
            <a:r>
              <a:rPr lang="en-US" altLang="ko-KR" sz="2000" spc="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‘</a:t>
            </a:r>
            <a:r>
              <a:rPr lang="ko-KR" altLang="en-US" sz="2000" spc="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로그인</a:t>
            </a:r>
            <a:r>
              <a:rPr lang="en-US" altLang="ko-KR" sz="2000" spc="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’‘</a:t>
            </a:r>
            <a:r>
              <a:rPr lang="ko-KR" altLang="en-US" sz="2000" spc="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이체</a:t>
            </a:r>
            <a:r>
              <a:rPr lang="en-US" altLang="ko-KR" sz="2000" spc="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’‘</a:t>
            </a:r>
            <a:r>
              <a:rPr lang="ko-KR" altLang="en-US" sz="2000" spc="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실행</a:t>
            </a:r>
            <a:r>
              <a:rPr lang="en-US" altLang="ko-KR" sz="2000" spc="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’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xmlns="" id="{1ACD25CF-B831-46AA-87FD-5DBB926631B9}"/>
              </a:ext>
            </a:extLst>
          </p:cNvPr>
          <p:cNvSpPr txBox="1"/>
          <p:nvPr/>
        </p:nvSpPr>
        <p:spPr>
          <a:xfrm>
            <a:off x="8031861" y="4326546"/>
            <a:ext cx="4213439" cy="8694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2000" spc="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주요 키워드</a:t>
            </a:r>
            <a:endParaRPr lang="en-US" altLang="ko-KR" sz="2000" spc="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 algn="ctr">
              <a:lnSpc>
                <a:spcPct val="130000"/>
              </a:lnSpc>
            </a:pPr>
            <a:r>
              <a:rPr lang="en-US" altLang="ko-KR" sz="2000" spc="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‘</a:t>
            </a:r>
            <a:r>
              <a:rPr lang="ko-KR" altLang="en-US" sz="2000" spc="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화면</a:t>
            </a:r>
            <a:r>
              <a:rPr lang="en-US" altLang="ko-KR" sz="2000" spc="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’‘</a:t>
            </a:r>
            <a:r>
              <a:rPr lang="ko-KR" altLang="en-US" sz="2000" spc="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로그인</a:t>
            </a:r>
            <a:r>
              <a:rPr lang="en-US" altLang="ko-KR" sz="2000" spc="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’</a:t>
            </a:r>
            <a:endParaRPr lang="en-US" altLang="ko-KR" sz="2000" spc="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xmlns="" id="{23E5A111-7C5C-47D2-98EE-EB3C01530C9B}"/>
              </a:ext>
            </a:extLst>
          </p:cNvPr>
          <p:cNvSpPr/>
          <p:nvPr/>
        </p:nvSpPr>
        <p:spPr>
          <a:xfrm>
            <a:off x="4035388" y="1694757"/>
            <a:ext cx="3845199" cy="2201381"/>
          </a:xfrm>
          <a:prstGeom prst="rect">
            <a:avLst/>
          </a:prstGeom>
          <a:noFill/>
          <a:ln w="57150">
            <a:solidFill>
              <a:srgbClr val="F208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xmlns="" id="{1B280F09-2A8E-48B3-9FF1-F511ED3F676C}"/>
              </a:ext>
            </a:extLst>
          </p:cNvPr>
          <p:cNvSpPr/>
          <p:nvPr/>
        </p:nvSpPr>
        <p:spPr>
          <a:xfrm>
            <a:off x="9124122" y="1336818"/>
            <a:ext cx="2186608" cy="1100691"/>
          </a:xfrm>
          <a:prstGeom prst="rect">
            <a:avLst/>
          </a:prstGeom>
          <a:noFill/>
          <a:ln w="57150">
            <a:solidFill>
              <a:srgbClr val="F208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xmlns="" id="{C899309A-6642-4491-9934-8311AD999EEE}"/>
              </a:ext>
            </a:extLst>
          </p:cNvPr>
          <p:cNvSpPr/>
          <p:nvPr/>
        </p:nvSpPr>
        <p:spPr>
          <a:xfrm>
            <a:off x="8726556" y="2666276"/>
            <a:ext cx="3260231" cy="1100691"/>
          </a:xfrm>
          <a:prstGeom prst="rect">
            <a:avLst/>
          </a:prstGeom>
          <a:noFill/>
          <a:ln w="57150">
            <a:solidFill>
              <a:srgbClr val="F208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xmlns="" id="{4B52E5D3-3FC7-45F1-A93F-089E2C3CA5B4}"/>
              </a:ext>
            </a:extLst>
          </p:cNvPr>
          <p:cNvSpPr txBox="1"/>
          <p:nvPr/>
        </p:nvSpPr>
        <p:spPr>
          <a:xfrm>
            <a:off x="4090556" y="5509746"/>
            <a:ext cx="780871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각 은행의 주요 키워드 분석 결과</a:t>
            </a:r>
            <a:r>
              <a:rPr lang="en-US" altLang="ko-KR" sz="2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, ‘</a:t>
            </a:r>
            <a:r>
              <a:rPr lang="ko-KR" altLang="en-US" sz="2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로그인</a:t>
            </a:r>
            <a:r>
              <a:rPr lang="en-US" altLang="ko-KR" sz="2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’</a:t>
            </a:r>
            <a:r>
              <a:rPr lang="ko-KR" altLang="en-US" sz="2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이라는 키워드가 중복되고 해당 키워드에서 두 은행 간의 유사한 문제점을 발견 </a:t>
            </a:r>
          </a:p>
        </p:txBody>
      </p:sp>
    </p:spTree>
    <p:extLst>
      <p:ext uri="{BB962C8B-B14F-4D97-AF65-F5344CB8AC3E}">
        <p14:creationId xmlns:p14="http://schemas.microsoft.com/office/powerpoint/2010/main" val="9478577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xmlns="" id="{31240F14-8C40-417D-8C35-474F36349DF1}"/>
              </a:ext>
            </a:extLst>
          </p:cNvPr>
          <p:cNvSpPr/>
          <p:nvPr/>
        </p:nvSpPr>
        <p:spPr>
          <a:xfrm>
            <a:off x="0" y="-1"/>
            <a:ext cx="3679200" cy="687181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xmlns="" id="{CD5686C5-2C12-414C-8811-22FA054622EB}"/>
              </a:ext>
            </a:extLst>
          </p:cNvPr>
          <p:cNvSpPr txBox="1"/>
          <p:nvPr/>
        </p:nvSpPr>
        <p:spPr>
          <a:xfrm>
            <a:off x="454798" y="1195728"/>
            <a:ext cx="2396810" cy="1180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2800" spc="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C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KB </a:t>
            </a:r>
            <a:r>
              <a:rPr lang="ko-KR" altLang="en-US" sz="2800" spc="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C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국민은행</a:t>
            </a:r>
            <a:endParaRPr lang="en-US" altLang="ko-KR" sz="2800" spc="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FC000"/>
              </a:solidFill>
              <a:latin typeface="-윤고딕350" panose="02030504000101010101" pitchFamily="18" charset="-127"/>
              <a:ea typeface="-윤고딕350" panose="02030504000101010101" pitchFamily="18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2800" spc="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C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하나은행</a:t>
            </a:r>
            <a:endParaRPr lang="en-US" altLang="ko-KR" sz="2800" spc="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FC000"/>
              </a:solidFill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xmlns="" id="{7D17F91E-33EA-407D-ADA9-F46C82AE8262}"/>
              </a:ext>
            </a:extLst>
          </p:cNvPr>
          <p:cNvSpPr txBox="1"/>
          <p:nvPr/>
        </p:nvSpPr>
        <p:spPr>
          <a:xfrm>
            <a:off x="-397270" y="371705"/>
            <a:ext cx="163698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500" spc="-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alpha val="15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03</a:t>
            </a:r>
            <a:endParaRPr lang="ko-KR" altLang="en-US" sz="11500" spc="-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alpha val="15000"/>
                </a:schemeClr>
              </a:solidFill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xmlns="" id="{BD17807C-BED8-44BB-8F12-8259C2570FCD}"/>
              </a:ext>
            </a:extLst>
          </p:cNvPr>
          <p:cNvSpPr txBox="1"/>
          <p:nvPr/>
        </p:nvSpPr>
        <p:spPr>
          <a:xfrm>
            <a:off x="543543" y="2437509"/>
            <a:ext cx="2154833" cy="11926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KB</a:t>
            </a:r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국민은행 </a:t>
            </a:r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&lt; </a:t>
            </a:r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원터치 개인 </a:t>
            </a:r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&gt;</a:t>
            </a:r>
          </a:p>
          <a:p>
            <a:pPr marL="171450" indent="-171450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평균 평점 </a:t>
            </a:r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3.4</a:t>
            </a:r>
          </a:p>
          <a:p>
            <a:pPr marL="171450" indent="-171450">
              <a:lnSpc>
                <a:spcPct val="130000"/>
              </a:lnSpc>
              <a:buFont typeface="Wingdings" panose="05000000000000000000" pitchFamily="2" charset="2"/>
              <a:buChar char="§"/>
            </a:pPr>
            <a:endParaRPr lang="en-US" altLang="ko-KR" sz="1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 marL="171450" indent="-171450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하나은행 </a:t>
            </a:r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&lt; </a:t>
            </a:r>
            <a:r>
              <a:rPr lang="ko-KR" altLang="en-US" sz="11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하나원큐</a:t>
            </a:r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&gt;</a:t>
            </a:r>
          </a:p>
          <a:p>
            <a:pPr marL="171450" indent="-171450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평균 평점 </a:t>
            </a:r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3.1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7C13C75F-CC44-4023-AA4F-643372C70F7E}"/>
              </a:ext>
            </a:extLst>
          </p:cNvPr>
          <p:cNvSpPr txBox="1"/>
          <p:nvPr/>
        </p:nvSpPr>
        <p:spPr>
          <a:xfrm>
            <a:off x="3825458" y="200296"/>
            <a:ext cx="2125903" cy="5447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2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3) </a:t>
            </a:r>
            <a:r>
              <a:rPr lang="ko-KR" altLang="en-US" sz="2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문제점 분석</a:t>
            </a:r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xmlns="" id="{452198CF-698E-48AD-A850-222EC71E00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0995067"/>
              </p:ext>
            </p:extLst>
          </p:nvPr>
        </p:nvGraphicFramePr>
        <p:xfrm>
          <a:off x="3860887" y="1632602"/>
          <a:ext cx="3929442" cy="3074733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3929442">
                  <a:extLst>
                    <a:ext uri="{9D8B030D-6E8A-4147-A177-3AD203B41FA5}">
                      <a16:colId xmlns:a16="http://schemas.microsoft.com/office/drawing/2014/main" xmlns="" val="704684218"/>
                    </a:ext>
                  </a:extLst>
                </a:gridCol>
              </a:tblGrid>
              <a:tr h="68457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effectLst/>
                          <a:latin typeface="-윤고딕320" panose="02030504000101010101" pitchFamily="18" charset="-127"/>
                          <a:ea typeface="-윤고딕320" panose="02030504000101010101" pitchFamily="18" charset="-127"/>
                          <a:cs typeface="+mn-cs"/>
                        </a:rPr>
                        <a:t>'</a:t>
                      </a:r>
                      <a:r>
                        <a:rPr lang="ko-KR" altLang="ko-KR" sz="1200" b="0" kern="1200" dirty="0">
                          <a:solidFill>
                            <a:schemeClr val="tx1"/>
                          </a:solidFill>
                          <a:effectLst/>
                          <a:latin typeface="-윤고딕320" panose="02030504000101010101" pitchFamily="18" charset="-127"/>
                          <a:ea typeface="-윤고딕320" panose="02030504000101010101" pitchFamily="18" charset="-127"/>
                          <a:cs typeface="+mn-cs"/>
                        </a:rPr>
                        <a:t>국민은행 앱들은 지문 로그인을 하려면 </a:t>
                      </a:r>
                      <a:r>
                        <a:rPr lang="ko-KR" altLang="ko-KR" sz="1200" b="0" kern="1200" dirty="0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-윤고딕320" panose="02030504000101010101" pitchFamily="18" charset="-127"/>
                          <a:ea typeface="-윤고딕320" panose="02030504000101010101" pitchFamily="18" charset="-127"/>
                          <a:cs typeface="+mn-cs"/>
                        </a:rPr>
                        <a:t>별도의 앱을 </a:t>
                      </a:r>
                      <a:r>
                        <a:rPr lang="ko-KR" altLang="ko-KR" sz="1200" b="0" kern="1200" dirty="0">
                          <a:solidFill>
                            <a:schemeClr val="tx1"/>
                          </a:solidFill>
                          <a:effectLst/>
                          <a:latin typeface="-윤고딕320" panose="02030504000101010101" pitchFamily="18" charset="-127"/>
                          <a:ea typeface="-윤고딕320" panose="02030504000101010101" pitchFamily="18" charset="-127"/>
                          <a:cs typeface="+mn-cs"/>
                        </a:rPr>
                        <a:t>또 설치해야 하네요</a:t>
                      </a:r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effectLst/>
                          <a:latin typeface="-윤고딕320" panose="02030504000101010101" pitchFamily="18" charset="-127"/>
                          <a:ea typeface="-윤고딕320" panose="02030504000101010101" pitchFamily="18" charset="-127"/>
                          <a:cs typeface="+mn-cs"/>
                        </a:rPr>
                        <a:t>. </a:t>
                      </a:r>
                      <a:r>
                        <a:rPr lang="ko-KR" altLang="ko-KR" sz="1200" b="0" kern="1200" dirty="0" err="1">
                          <a:solidFill>
                            <a:schemeClr val="tx1"/>
                          </a:solidFill>
                          <a:effectLst/>
                          <a:latin typeface="-윤고딕320" panose="02030504000101010101" pitchFamily="18" charset="-127"/>
                          <a:ea typeface="-윤고딕320" panose="02030504000101010101" pitchFamily="18" charset="-127"/>
                          <a:cs typeface="+mn-cs"/>
                        </a:rPr>
                        <a:t>스타뱅킹</a:t>
                      </a:r>
                      <a:r>
                        <a:rPr lang="ko-KR" altLang="ko-KR" sz="1200" b="0" kern="1200" dirty="0">
                          <a:solidFill>
                            <a:schemeClr val="tx1"/>
                          </a:solidFill>
                          <a:effectLst/>
                          <a:latin typeface="-윤고딕320" panose="02030504000101010101" pitchFamily="18" charset="-127"/>
                          <a:ea typeface="-윤고딕320" panose="02030504000101010101" pitchFamily="18" charset="-127"/>
                          <a:cs typeface="+mn-cs"/>
                        </a:rPr>
                        <a:t> </a:t>
                      </a:r>
                      <a:r>
                        <a:rPr lang="ko-KR" altLang="ko-KR" sz="1200" b="0" kern="1200" dirty="0" err="1">
                          <a:solidFill>
                            <a:schemeClr val="tx1"/>
                          </a:solidFill>
                          <a:effectLst/>
                          <a:latin typeface="-윤고딕320" panose="02030504000101010101" pitchFamily="18" charset="-127"/>
                          <a:ea typeface="-윤고딕320" panose="02030504000101010101" pitchFamily="18" charset="-127"/>
                          <a:cs typeface="+mn-cs"/>
                        </a:rPr>
                        <a:t>스타뱅킹미니</a:t>
                      </a:r>
                      <a:r>
                        <a:rPr lang="ko-KR" altLang="ko-KR" sz="1200" b="0" kern="1200" dirty="0">
                          <a:solidFill>
                            <a:schemeClr val="tx1"/>
                          </a:solidFill>
                          <a:effectLst/>
                          <a:latin typeface="-윤고딕320" panose="02030504000101010101" pitchFamily="18" charset="-127"/>
                          <a:ea typeface="-윤고딕320" panose="02030504000101010101" pitchFamily="18" charset="-127"/>
                          <a:cs typeface="+mn-cs"/>
                        </a:rPr>
                        <a:t> </a:t>
                      </a:r>
                      <a:r>
                        <a:rPr lang="ko-KR" altLang="ko-KR" sz="1200" b="0" kern="1200" dirty="0" err="1">
                          <a:solidFill>
                            <a:schemeClr val="tx1"/>
                          </a:solidFill>
                          <a:effectLst/>
                          <a:latin typeface="-윤고딕320" panose="02030504000101010101" pitchFamily="18" charset="-127"/>
                          <a:ea typeface="-윤고딕320" panose="02030504000101010101" pitchFamily="18" charset="-127"/>
                          <a:cs typeface="+mn-cs"/>
                        </a:rPr>
                        <a:t>리브</a:t>
                      </a:r>
                      <a:r>
                        <a:rPr lang="ko-KR" altLang="ko-KR" sz="1200" b="0" kern="1200" dirty="0">
                          <a:solidFill>
                            <a:schemeClr val="tx1"/>
                          </a:solidFill>
                          <a:effectLst/>
                          <a:latin typeface="-윤고딕320" panose="02030504000101010101" pitchFamily="18" charset="-127"/>
                          <a:ea typeface="-윤고딕320" panose="02030504000101010101" pitchFamily="18" charset="-127"/>
                          <a:cs typeface="+mn-cs"/>
                        </a:rPr>
                        <a:t> 등등</a:t>
                      </a:r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effectLst/>
                          <a:latin typeface="-윤고딕320" panose="02030504000101010101" pitchFamily="18" charset="-127"/>
                          <a:ea typeface="-윤고딕320" panose="02030504000101010101" pitchFamily="18" charset="-127"/>
                          <a:cs typeface="+mn-cs"/>
                        </a:rPr>
                        <a:t>...</a:t>
                      </a:r>
                      <a:r>
                        <a:rPr lang="ko-KR" altLang="ko-KR" sz="1200" b="0" kern="1200" dirty="0">
                          <a:solidFill>
                            <a:schemeClr val="tx1"/>
                          </a:solidFill>
                          <a:effectLst/>
                          <a:latin typeface="-윤고딕320" panose="02030504000101010101" pitchFamily="18" charset="-127"/>
                          <a:ea typeface="-윤고딕320" panose="02030504000101010101" pitchFamily="18" charset="-127"/>
                          <a:cs typeface="+mn-cs"/>
                        </a:rPr>
                        <a:t>국민카드의 경우는 휴대폰 자체에 등록된 지문으로 로그인이 되던데</a:t>
                      </a:r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effectLst/>
                          <a:latin typeface="-윤고딕320" panose="02030504000101010101" pitchFamily="18" charset="-127"/>
                          <a:ea typeface="-윤고딕320" panose="02030504000101010101" pitchFamily="18" charset="-127"/>
                          <a:cs typeface="+mn-cs"/>
                        </a:rPr>
                        <a:t>. </a:t>
                      </a:r>
                      <a:r>
                        <a:rPr lang="ko-KR" altLang="ko-KR" sz="1200" b="0" kern="1200" dirty="0">
                          <a:solidFill>
                            <a:schemeClr val="tx1"/>
                          </a:solidFill>
                          <a:effectLst/>
                          <a:latin typeface="-윤고딕320" panose="02030504000101010101" pitchFamily="18" charset="-127"/>
                          <a:ea typeface="-윤고딕320" panose="02030504000101010101" pitchFamily="18" charset="-127"/>
                          <a:cs typeface="+mn-cs"/>
                        </a:rPr>
                        <a:t>타행 앱들도 그렇고</a:t>
                      </a:r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effectLst/>
                          <a:latin typeface="-윤고딕320" panose="02030504000101010101" pitchFamily="18" charset="-127"/>
                          <a:ea typeface="-윤고딕320" panose="02030504000101010101" pitchFamily="18" charset="-127"/>
                          <a:cs typeface="+mn-cs"/>
                        </a:rPr>
                        <a:t>... </a:t>
                      </a:r>
                      <a:r>
                        <a:rPr lang="ko-KR" altLang="ko-KR" sz="1200" b="0" kern="1200" dirty="0">
                          <a:solidFill>
                            <a:schemeClr val="tx1"/>
                          </a:solidFill>
                          <a:effectLst/>
                          <a:latin typeface="-윤고딕320" panose="02030504000101010101" pitchFamily="18" charset="-127"/>
                          <a:ea typeface="-윤고딕320" panose="02030504000101010101" pitchFamily="18" charset="-127"/>
                          <a:cs typeface="+mn-cs"/>
                        </a:rPr>
                        <a:t>개선이 있었으면 좋겠습니다</a:t>
                      </a:r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effectLst/>
                          <a:latin typeface="-윤고딕320" panose="02030504000101010101" pitchFamily="18" charset="-127"/>
                          <a:ea typeface="-윤고딕320" panose="02030504000101010101" pitchFamily="18" charset="-127"/>
                          <a:cs typeface="+mn-cs"/>
                        </a:rPr>
                        <a:t>.</a:t>
                      </a:r>
                      <a:endParaRPr lang="ko-KR" altLang="en-US" sz="900" b="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658592153"/>
                  </a:ext>
                </a:extLst>
              </a:tr>
              <a:tr h="48898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-윤고딕320" panose="02030504000101010101" pitchFamily="18" charset="-127"/>
                          <a:ea typeface="-윤고딕320" panose="02030504000101010101" pitchFamily="18" charset="-127"/>
                          <a:cs typeface="+mn-cs"/>
                        </a:rPr>
                        <a:t>'</a:t>
                      </a:r>
                      <a:r>
                        <a:rPr lang="ko-KR" altLang="en-US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-윤고딕320" panose="02030504000101010101" pitchFamily="18" charset="-127"/>
                          <a:ea typeface="-윤고딕320" panose="02030504000101010101" pitchFamily="18" charset="-127"/>
                          <a:cs typeface="+mn-cs"/>
                        </a:rPr>
                        <a:t>시중은행 </a:t>
                      </a:r>
                      <a:r>
                        <a:rPr lang="ko-KR" altLang="en-US" sz="12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-윤고딕320" panose="02030504000101010101" pitchFamily="18" charset="-127"/>
                          <a:ea typeface="-윤고딕320" panose="02030504000101010101" pitchFamily="18" charset="-127"/>
                          <a:cs typeface="+mn-cs"/>
                        </a:rPr>
                        <a:t>앱중에</a:t>
                      </a:r>
                      <a:r>
                        <a:rPr lang="ko-KR" altLang="en-US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-윤고딕320" panose="02030504000101010101" pitchFamily="18" charset="-127"/>
                          <a:ea typeface="-윤고딕320" panose="02030504000101010101" pitchFamily="18" charset="-127"/>
                          <a:cs typeface="+mn-cs"/>
                        </a:rPr>
                        <a:t> 최악입니다</a:t>
                      </a:r>
                      <a:r>
                        <a:rPr lang="en-US" altLang="ko-KR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-윤고딕320" panose="02030504000101010101" pitchFamily="18" charset="-127"/>
                          <a:ea typeface="-윤고딕320" panose="02030504000101010101" pitchFamily="18" charset="-127"/>
                          <a:cs typeface="+mn-cs"/>
                        </a:rPr>
                        <a:t>. </a:t>
                      </a:r>
                      <a:r>
                        <a:rPr lang="ko-KR" altLang="en-US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-윤고딕320" panose="02030504000101010101" pitchFamily="18" charset="-127"/>
                          <a:ea typeface="-윤고딕320" panose="02030504000101010101" pitchFamily="18" charset="-127"/>
                          <a:cs typeface="+mn-cs"/>
                        </a:rPr>
                        <a:t>웬만하면 리뷰 </a:t>
                      </a:r>
                      <a:r>
                        <a:rPr lang="ko-KR" altLang="en-US" sz="12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-윤고딕320" panose="02030504000101010101" pitchFamily="18" charset="-127"/>
                          <a:ea typeface="-윤고딕320" panose="02030504000101010101" pitchFamily="18" charset="-127"/>
                          <a:cs typeface="+mn-cs"/>
                        </a:rPr>
                        <a:t>안남기는데</a:t>
                      </a:r>
                      <a:r>
                        <a:rPr lang="ko-KR" altLang="en-US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-윤고딕320" panose="02030504000101010101" pitchFamily="18" charset="-127"/>
                          <a:ea typeface="-윤고딕320" panose="02030504000101010101" pitchFamily="18" charset="-127"/>
                          <a:cs typeface="+mn-cs"/>
                        </a:rPr>
                        <a:t> 정말 </a:t>
                      </a:r>
                      <a:r>
                        <a:rPr lang="ko-KR" altLang="en-US" sz="12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-윤고딕320" panose="02030504000101010101" pitchFamily="18" charset="-127"/>
                          <a:ea typeface="-윤고딕320" panose="02030504000101010101" pitchFamily="18" charset="-127"/>
                          <a:cs typeface="+mn-cs"/>
                        </a:rPr>
                        <a:t>화가나서</a:t>
                      </a:r>
                      <a:r>
                        <a:rPr lang="ko-KR" altLang="en-US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-윤고딕320" panose="02030504000101010101" pitchFamily="18" charset="-127"/>
                          <a:ea typeface="-윤고딕320" panose="02030504000101010101" pitchFamily="18" charset="-127"/>
                          <a:cs typeface="+mn-cs"/>
                        </a:rPr>
                        <a:t> 남깁니다</a:t>
                      </a:r>
                      <a:r>
                        <a:rPr lang="en-US" altLang="ko-KR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-윤고딕320" panose="02030504000101010101" pitchFamily="18" charset="-127"/>
                          <a:ea typeface="-윤고딕320" panose="02030504000101010101" pitchFamily="18" charset="-127"/>
                          <a:cs typeface="+mn-cs"/>
                        </a:rPr>
                        <a:t>. </a:t>
                      </a:r>
                      <a:r>
                        <a:rPr lang="ko-KR" altLang="en-US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-윤고딕320" panose="02030504000101010101" pitchFamily="18" charset="-127"/>
                          <a:ea typeface="-윤고딕320" panose="02030504000101010101" pitchFamily="18" charset="-127"/>
                          <a:cs typeface="+mn-cs"/>
                        </a:rPr>
                        <a:t>국민은행 </a:t>
                      </a:r>
                      <a:r>
                        <a:rPr lang="ko-KR" altLang="en-US" sz="12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-윤고딕320" panose="02030504000101010101" pitchFamily="18" charset="-127"/>
                          <a:ea typeface="-윤고딕320" panose="02030504000101010101" pitchFamily="18" charset="-127"/>
                          <a:cs typeface="+mn-cs"/>
                        </a:rPr>
                        <a:t>스타뱅킹</a:t>
                      </a:r>
                      <a:r>
                        <a:rPr lang="ko-KR" altLang="en-US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-윤고딕320" panose="02030504000101010101" pitchFamily="18" charset="-127"/>
                          <a:ea typeface="-윤고딕320" panose="02030504000101010101" pitchFamily="18" charset="-127"/>
                          <a:cs typeface="+mn-cs"/>
                        </a:rPr>
                        <a:t> 앱 하나를 제대로 이용하기 위해서 </a:t>
                      </a:r>
                      <a:r>
                        <a:rPr lang="ko-KR" altLang="en-US" sz="1200" b="0" i="0" u="none" strike="noStrike" kern="1200" dirty="0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-윤고딕320" panose="02030504000101010101" pitchFamily="18" charset="-127"/>
                          <a:ea typeface="-윤고딕320" panose="02030504000101010101" pitchFamily="18" charset="-127"/>
                          <a:cs typeface="+mn-cs"/>
                        </a:rPr>
                        <a:t>대체 몇개의 앱을 추가로 설치해야 </a:t>
                      </a:r>
                      <a:r>
                        <a:rPr lang="ko-KR" altLang="en-US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-윤고딕320" panose="02030504000101010101" pitchFamily="18" charset="-127"/>
                          <a:ea typeface="-윤고딕320" panose="02030504000101010101" pitchFamily="18" charset="-127"/>
                          <a:cs typeface="+mn-cs"/>
                        </a:rPr>
                        <a:t>하나요</a:t>
                      </a:r>
                      <a:r>
                        <a:rPr lang="en-US" altLang="ko-KR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-윤고딕320" panose="02030504000101010101" pitchFamily="18" charset="-127"/>
                          <a:ea typeface="-윤고딕320" panose="02030504000101010101" pitchFamily="18" charset="-127"/>
                          <a:cs typeface="+mn-cs"/>
                        </a:rPr>
                        <a:t>. </a:t>
                      </a:r>
                      <a:r>
                        <a:rPr lang="ko-KR" altLang="en-US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-윤고딕320" panose="02030504000101010101" pitchFamily="18" charset="-127"/>
                          <a:ea typeface="-윤고딕320" panose="02030504000101010101" pitchFamily="18" charset="-127"/>
                          <a:cs typeface="+mn-cs"/>
                        </a:rPr>
                        <a:t>간편인증을 위한 앱 따로</a:t>
                      </a:r>
                      <a:r>
                        <a:rPr lang="en-US" altLang="ko-KR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-윤고딕320" panose="02030504000101010101" pitchFamily="18" charset="-127"/>
                          <a:ea typeface="-윤고딕320" panose="0203050400010101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2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-윤고딕320" panose="02030504000101010101" pitchFamily="18" charset="-127"/>
                          <a:ea typeface="-윤고딕320" panose="02030504000101010101" pitchFamily="18" charset="-127"/>
                          <a:cs typeface="+mn-cs"/>
                        </a:rPr>
                        <a:t>보안앱</a:t>
                      </a:r>
                      <a:r>
                        <a:rPr lang="ko-KR" altLang="en-US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-윤고딕320" panose="02030504000101010101" pitchFamily="18" charset="-127"/>
                          <a:ea typeface="-윤고딕320" panose="02030504000101010101" pitchFamily="18" charset="-127"/>
                          <a:cs typeface="+mn-cs"/>
                        </a:rPr>
                        <a:t> 따로</a:t>
                      </a:r>
                      <a:r>
                        <a:rPr lang="en-US" altLang="ko-KR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-윤고딕320" panose="02030504000101010101" pitchFamily="18" charset="-127"/>
                          <a:ea typeface="-윤고딕320" panose="0203050400010101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-윤고딕320" panose="02030504000101010101" pitchFamily="18" charset="-127"/>
                          <a:ea typeface="-윤고딕320" panose="02030504000101010101" pitchFamily="18" charset="-127"/>
                          <a:cs typeface="+mn-cs"/>
                        </a:rPr>
                        <a:t>알림을 위한 앱 따로</a:t>
                      </a:r>
                      <a:r>
                        <a:rPr lang="en-US" altLang="ko-KR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-윤고딕320" panose="02030504000101010101" pitchFamily="18" charset="-127"/>
                          <a:ea typeface="-윤고딕320" panose="02030504000101010101" pitchFamily="18" charset="-127"/>
                          <a:cs typeface="+mn-cs"/>
                        </a:rPr>
                        <a:t>. </a:t>
                      </a:r>
                      <a:r>
                        <a:rPr lang="ko-KR" altLang="en-US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-윤고딕320" panose="02030504000101010101" pitchFamily="18" charset="-127"/>
                          <a:ea typeface="-윤고딕320" panose="02030504000101010101" pitchFamily="18" charset="-127"/>
                          <a:cs typeface="+mn-cs"/>
                        </a:rPr>
                        <a:t>타 </a:t>
                      </a:r>
                      <a:r>
                        <a:rPr lang="ko-KR" altLang="en-US" sz="12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-윤고딕320" panose="02030504000101010101" pitchFamily="18" charset="-127"/>
                          <a:ea typeface="-윤고딕320" panose="02030504000101010101" pitchFamily="18" charset="-127"/>
                          <a:cs typeface="+mn-cs"/>
                        </a:rPr>
                        <a:t>스마트뱅킹에서</a:t>
                      </a:r>
                      <a:r>
                        <a:rPr lang="ko-KR" altLang="en-US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-윤고딕320" panose="02030504000101010101" pitchFamily="18" charset="-127"/>
                          <a:ea typeface="-윤고딕320" panose="02030504000101010101" pitchFamily="18" charset="-127"/>
                          <a:cs typeface="+mn-cs"/>
                        </a:rPr>
                        <a:t> 앱 하나로 해결되는 부분인데 어이가 없습니다</a:t>
                      </a:r>
                      <a:endParaRPr lang="ko-KR" altLang="en-US" sz="900" b="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636914368"/>
                  </a:ext>
                </a:extLst>
              </a:tr>
              <a:tr h="880173">
                <a:tc>
                  <a:txBody>
                    <a:bodyPr/>
                    <a:lstStyle/>
                    <a:p>
                      <a:pPr latinLnBrk="1"/>
                      <a:r>
                        <a:rPr lang="ko-KR" altLang="ko-KR" sz="1200" b="0" kern="1200" dirty="0">
                          <a:solidFill>
                            <a:schemeClr val="tx1"/>
                          </a:solidFill>
                          <a:effectLst/>
                          <a:latin typeface="-윤고딕320" panose="02030504000101010101" pitchFamily="18" charset="-127"/>
                          <a:ea typeface="-윤고딕320" panose="02030504000101010101" pitchFamily="18" charset="-127"/>
                          <a:cs typeface="+mn-cs"/>
                        </a:rPr>
                        <a:t>어플 </a:t>
                      </a:r>
                      <a:r>
                        <a:rPr lang="ko-KR" altLang="ko-KR" sz="1200" b="0" kern="1200" dirty="0" err="1">
                          <a:solidFill>
                            <a:schemeClr val="tx1"/>
                          </a:solidFill>
                          <a:effectLst/>
                          <a:latin typeface="-윤고딕320" panose="02030504000101010101" pitchFamily="18" charset="-127"/>
                          <a:ea typeface="-윤고딕320" panose="02030504000101010101" pitchFamily="18" charset="-127"/>
                          <a:cs typeface="+mn-cs"/>
                        </a:rPr>
                        <a:t>통합좀</a:t>
                      </a:r>
                      <a:r>
                        <a:rPr lang="ko-KR" altLang="ko-KR" sz="1200" b="0" kern="1200" dirty="0">
                          <a:solidFill>
                            <a:schemeClr val="tx1"/>
                          </a:solidFill>
                          <a:effectLst/>
                          <a:latin typeface="-윤고딕320" panose="02030504000101010101" pitchFamily="18" charset="-127"/>
                          <a:ea typeface="-윤고딕320" panose="02030504000101010101" pitchFamily="18" charset="-127"/>
                          <a:cs typeface="+mn-cs"/>
                        </a:rPr>
                        <a:t> 해라 </a:t>
                      </a:r>
                      <a:r>
                        <a:rPr lang="ko-KR" altLang="ko-KR" sz="1200" b="0" kern="1200" dirty="0" err="1">
                          <a:solidFill>
                            <a:schemeClr val="tx1"/>
                          </a:solidFill>
                          <a:effectLst/>
                          <a:latin typeface="-윤고딕320" panose="02030504000101010101" pitchFamily="18" charset="-127"/>
                          <a:ea typeface="-윤고딕320" panose="02030504000101010101" pitchFamily="18" charset="-127"/>
                          <a:cs typeface="+mn-cs"/>
                        </a:rPr>
                        <a:t>나라사랑카드랑</a:t>
                      </a:r>
                      <a:r>
                        <a:rPr lang="ko-KR" altLang="ko-KR" sz="1200" b="0" kern="1200" dirty="0">
                          <a:solidFill>
                            <a:schemeClr val="tx1"/>
                          </a:solidFill>
                          <a:effectLst/>
                          <a:latin typeface="-윤고딕320" panose="02030504000101010101" pitchFamily="18" charset="-127"/>
                          <a:ea typeface="-윤고딕320" panose="02030504000101010101" pitchFamily="18" charset="-127"/>
                          <a:cs typeface="+mn-cs"/>
                        </a:rPr>
                        <a:t> 주택청약 두 </a:t>
                      </a:r>
                      <a:r>
                        <a:rPr lang="ko-KR" altLang="ko-KR" sz="1200" b="0" kern="1200" dirty="0" err="1">
                          <a:solidFill>
                            <a:schemeClr val="tx1"/>
                          </a:solidFill>
                          <a:effectLst/>
                          <a:latin typeface="-윤고딕320" panose="02030504000101010101" pitchFamily="18" charset="-127"/>
                          <a:ea typeface="-윤고딕320" panose="02030504000101010101" pitchFamily="18" charset="-127"/>
                          <a:cs typeface="+mn-cs"/>
                        </a:rPr>
                        <a:t>개있는데</a:t>
                      </a:r>
                      <a:r>
                        <a:rPr lang="ko-KR" altLang="ko-KR" sz="1200" b="0" kern="1200" dirty="0">
                          <a:solidFill>
                            <a:schemeClr val="tx1"/>
                          </a:solidFill>
                          <a:effectLst/>
                          <a:latin typeface="-윤고딕320" panose="02030504000101010101" pitchFamily="18" charset="-127"/>
                          <a:ea typeface="-윤고딕320" panose="02030504000101010101" pitchFamily="18" charset="-127"/>
                          <a:cs typeface="+mn-cs"/>
                        </a:rPr>
                        <a:t> </a:t>
                      </a:r>
                      <a:r>
                        <a:rPr lang="ko-KR" altLang="ko-KR" sz="1200" b="0" kern="1200" dirty="0" err="1">
                          <a:solidFill>
                            <a:schemeClr val="tx1"/>
                          </a:solidFill>
                          <a:effectLst/>
                          <a:latin typeface="-윤고딕320" panose="02030504000101010101" pitchFamily="18" charset="-127"/>
                          <a:ea typeface="-윤고딕320" panose="02030504000101010101" pitchFamily="18" charset="-127"/>
                          <a:cs typeface="+mn-cs"/>
                        </a:rPr>
                        <a:t>니들꺼</a:t>
                      </a:r>
                      <a:r>
                        <a:rPr lang="ko-KR" altLang="ko-KR" sz="1200" b="0" kern="1200" dirty="0">
                          <a:solidFill>
                            <a:schemeClr val="tx1"/>
                          </a:solidFill>
                          <a:effectLst/>
                          <a:latin typeface="-윤고딕320" panose="02030504000101010101" pitchFamily="18" charset="-127"/>
                          <a:ea typeface="-윤고딕320" panose="02030504000101010101" pitchFamily="18" charset="-127"/>
                          <a:cs typeface="+mn-cs"/>
                        </a:rPr>
                        <a:t> 쓰려고 받은 어플이</a:t>
                      </a:r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effectLst/>
                          <a:latin typeface="-윤고딕320" panose="02030504000101010101" pitchFamily="18" charset="-127"/>
                          <a:ea typeface="-윤고딕320" panose="02030504000101010101" pitchFamily="18" charset="-127"/>
                          <a:cs typeface="+mn-cs"/>
                        </a:rPr>
                        <a:t> u</a:t>
                      </a:r>
                      <a:r>
                        <a:rPr lang="ko-KR" altLang="ko-KR" sz="1200" b="0" kern="1200" dirty="0">
                          <a:solidFill>
                            <a:schemeClr val="tx1"/>
                          </a:solidFill>
                          <a:effectLst/>
                          <a:latin typeface="-윤고딕320" panose="02030504000101010101" pitchFamily="18" charset="-127"/>
                          <a:ea typeface="-윤고딕320" panose="02030504000101010101" pitchFamily="18" charset="-127"/>
                          <a:cs typeface="+mn-cs"/>
                        </a:rPr>
                        <a:t>플러스 인증 </a:t>
                      </a:r>
                      <a:r>
                        <a:rPr lang="ko-KR" altLang="ko-KR" sz="1200" b="0" kern="1200" dirty="0" err="1">
                          <a:solidFill>
                            <a:schemeClr val="tx1"/>
                          </a:solidFill>
                          <a:effectLst/>
                          <a:latin typeface="-윤고딕320" panose="02030504000101010101" pitchFamily="18" charset="-127"/>
                          <a:ea typeface="-윤고딕320" panose="02030504000101010101" pitchFamily="18" charset="-127"/>
                          <a:cs typeface="+mn-cs"/>
                        </a:rPr>
                        <a:t>어플까지해서</a:t>
                      </a:r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effectLst/>
                          <a:latin typeface="-윤고딕320" panose="02030504000101010101" pitchFamily="18" charset="-127"/>
                          <a:ea typeface="-윤고딕320" panose="02030504000101010101" pitchFamily="18" charset="-127"/>
                          <a:cs typeface="+mn-cs"/>
                        </a:rPr>
                        <a:t> 5</a:t>
                      </a:r>
                      <a:r>
                        <a:rPr lang="ko-KR" altLang="ko-KR" sz="1200" b="0" kern="1200" dirty="0">
                          <a:solidFill>
                            <a:schemeClr val="tx1"/>
                          </a:solidFill>
                          <a:effectLst/>
                          <a:latin typeface="-윤고딕320" panose="02030504000101010101" pitchFamily="18" charset="-127"/>
                          <a:ea typeface="-윤고딕320" panose="02030504000101010101" pitchFamily="18" charset="-127"/>
                          <a:cs typeface="+mn-cs"/>
                        </a:rPr>
                        <a:t>개다</a:t>
                      </a:r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effectLst/>
                          <a:latin typeface="-윤고딕320" panose="02030504000101010101" pitchFamily="18" charset="-127"/>
                          <a:ea typeface="-윤고딕320" panose="02030504000101010101" pitchFamily="18" charset="-127"/>
                          <a:cs typeface="+mn-cs"/>
                        </a:rPr>
                        <a:t>. </a:t>
                      </a:r>
                      <a:r>
                        <a:rPr lang="ko-KR" altLang="ko-KR" sz="1200" b="0" kern="1200" dirty="0">
                          <a:solidFill>
                            <a:schemeClr val="tx1"/>
                          </a:solidFill>
                          <a:effectLst/>
                          <a:latin typeface="-윤고딕320" panose="02030504000101010101" pitchFamily="18" charset="-127"/>
                          <a:ea typeface="-윤고딕320" panose="02030504000101010101" pitchFamily="18" charset="-127"/>
                          <a:cs typeface="+mn-cs"/>
                        </a:rPr>
                        <a:t>같은 은행해서 </a:t>
                      </a:r>
                      <a:r>
                        <a:rPr lang="ko-KR" altLang="ko-KR" sz="1200" b="0" kern="1200" dirty="0" err="1">
                          <a:solidFill>
                            <a:schemeClr val="tx1"/>
                          </a:solidFill>
                          <a:effectLst/>
                          <a:latin typeface="-윤고딕320" panose="02030504000101010101" pitchFamily="18" charset="-127"/>
                          <a:ea typeface="-윤고딕320" panose="02030504000101010101" pitchFamily="18" charset="-127"/>
                          <a:cs typeface="+mn-cs"/>
                        </a:rPr>
                        <a:t>뭐한다고</a:t>
                      </a:r>
                      <a:r>
                        <a:rPr lang="ko-KR" altLang="ko-KR" sz="1200" b="0" kern="1200" dirty="0">
                          <a:solidFill>
                            <a:schemeClr val="tx1"/>
                          </a:solidFill>
                          <a:effectLst/>
                          <a:latin typeface="-윤고딕320" panose="02030504000101010101" pitchFamily="18" charset="-127"/>
                          <a:ea typeface="-윤고딕320" panose="02030504000101010101" pitchFamily="18" charset="-127"/>
                          <a:cs typeface="+mn-cs"/>
                        </a:rPr>
                        <a:t> 어플을 그래 처 나누냐</a:t>
                      </a:r>
                      <a:endParaRPr lang="ko-KR" altLang="en-US" sz="900" b="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449653790"/>
                  </a:ext>
                </a:extLst>
              </a:tr>
            </a:tbl>
          </a:graphicData>
        </a:graphic>
      </p:graphicFrame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xmlns="" id="{BEB77C7B-C1EE-4443-8C47-756D4540E0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4416922"/>
              </p:ext>
            </p:extLst>
          </p:nvPr>
        </p:nvGraphicFramePr>
        <p:xfrm>
          <a:off x="8175810" y="1632602"/>
          <a:ext cx="3860300" cy="3049958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3860300">
                  <a:extLst>
                    <a:ext uri="{9D8B030D-6E8A-4147-A177-3AD203B41FA5}">
                      <a16:colId xmlns:a16="http://schemas.microsoft.com/office/drawing/2014/main" xmlns="" val="704684218"/>
                    </a:ext>
                  </a:extLst>
                </a:gridCol>
              </a:tblGrid>
              <a:tr h="940356">
                <a:tc>
                  <a:txBody>
                    <a:bodyPr/>
                    <a:lstStyle/>
                    <a:p>
                      <a:pPr latinLnBrk="1"/>
                      <a:r>
                        <a:rPr lang="ko-KR" altLang="ko-KR" sz="1400" b="0" kern="1200" dirty="0">
                          <a:solidFill>
                            <a:schemeClr val="tx1"/>
                          </a:solidFill>
                          <a:effectLst/>
                          <a:latin typeface="-윤고딕320" panose="02030504000101010101" pitchFamily="18" charset="-127"/>
                          <a:ea typeface="-윤고딕320" panose="02030504000101010101" pitchFamily="18" charset="-127"/>
                          <a:cs typeface="+mn-cs"/>
                        </a:rPr>
                        <a:t>지문으로 로그인을 하는데 왜 쓸데없이 통합 </a:t>
                      </a:r>
                      <a:r>
                        <a:rPr lang="ko-KR" altLang="ko-KR" sz="1400" b="0" kern="1200" dirty="0" err="1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-윤고딕320" panose="02030504000101010101" pitchFamily="18" charset="-127"/>
                          <a:ea typeface="-윤고딕320" panose="02030504000101010101" pitchFamily="18" charset="-127"/>
                          <a:cs typeface="+mn-cs"/>
                        </a:rPr>
                        <a:t>로그인이란</a:t>
                      </a:r>
                      <a:r>
                        <a:rPr lang="ko-KR" altLang="ko-KR" sz="1400" b="0" kern="1200" dirty="0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-윤고딕320" panose="02030504000101010101" pitchFamily="18" charset="-127"/>
                          <a:ea typeface="-윤고딕320" panose="02030504000101010101" pitchFamily="18" charset="-127"/>
                          <a:cs typeface="+mn-cs"/>
                        </a:rPr>
                        <a:t> 앱이 별도로 설치</a:t>
                      </a:r>
                      <a:r>
                        <a:rPr lang="ko-KR" altLang="ko-KR" sz="1400" b="0" kern="1200" dirty="0">
                          <a:solidFill>
                            <a:schemeClr val="tx1"/>
                          </a:solidFill>
                          <a:effectLst/>
                          <a:latin typeface="-윤고딕320" panose="02030504000101010101" pitchFamily="18" charset="-127"/>
                          <a:ea typeface="-윤고딕320" panose="02030504000101010101" pitchFamily="18" charset="-127"/>
                          <a:cs typeface="+mn-cs"/>
                        </a:rPr>
                        <a:t>되고 실행되어 로그인을 처리하는지 도무지 이해가 가질 않습니다</a:t>
                      </a:r>
                      <a:r>
                        <a:rPr lang="en-US" altLang="ko-KR" sz="1400" b="0" kern="1200" dirty="0">
                          <a:solidFill>
                            <a:schemeClr val="tx1"/>
                          </a:solidFill>
                          <a:effectLst/>
                          <a:latin typeface="-윤고딕320" panose="02030504000101010101" pitchFamily="18" charset="-127"/>
                          <a:ea typeface="-윤고딕320" panose="02030504000101010101" pitchFamily="18" charset="-127"/>
                          <a:cs typeface="+mn-cs"/>
                        </a:rPr>
                        <a:t>. </a:t>
                      </a:r>
                      <a:r>
                        <a:rPr lang="ko-KR" altLang="ko-KR" sz="1400" b="0" kern="1200" dirty="0" err="1">
                          <a:solidFill>
                            <a:schemeClr val="tx1"/>
                          </a:solidFill>
                          <a:effectLst/>
                          <a:latin typeface="-윤고딕320" panose="02030504000101010101" pitchFamily="18" charset="-127"/>
                          <a:ea typeface="-윤고딕320" panose="02030504000101010101" pitchFamily="18" charset="-127"/>
                          <a:cs typeface="+mn-cs"/>
                        </a:rPr>
                        <a:t>안그래도</a:t>
                      </a:r>
                      <a:r>
                        <a:rPr lang="ko-KR" altLang="ko-KR" sz="1400" b="0" kern="1200" dirty="0">
                          <a:solidFill>
                            <a:schemeClr val="tx1"/>
                          </a:solidFill>
                          <a:effectLst/>
                          <a:latin typeface="-윤고딕320" panose="02030504000101010101" pitchFamily="18" charset="-127"/>
                          <a:ea typeface="-윤고딕320" panose="02030504000101010101" pitchFamily="18" charset="-127"/>
                          <a:cs typeface="+mn-cs"/>
                        </a:rPr>
                        <a:t> 느린 앱이 로그인하는데 대부분의 시간을 잡아먹어서 </a:t>
                      </a:r>
                      <a:r>
                        <a:rPr lang="ko-KR" altLang="ko-KR" sz="1400" b="0" kern="1200" dirty="0" err="1">
                          <a:solidFill>
                            <a:schemeClr val="tx1"/>
                          </a:solidFill>
                          <a:effectLst/>
                          <a:latin typeface="-윤고딕320" panose="02030504000101010101" pitchFamily="18" charset="-127"/>
                          <a:ea typeface="-윤고딕320" panose="02030504000101010101" pitchFamily="18" charset="-127"/>
                          <a:cs typeface="+mn-cs"/>
                        </a:rPr>
                        <a:t>그다음번엔</a:t>
                      </a:r>
                      <a:r>
                        <a:rPr lang="ko-KR" altLang="ko-KR" sz="1400" b="0" kern="1200" dirty="0">
                          <a:solidFill>
                            <a:schemeClr val="tx1"/>
                          </a:solidFill>
                          <a:effectLst/>
                          <a:latin typeface="-윤고딕320" panose="02030504000101010101" pitchFamily="18" charset="-127"/>
                          <a:ea typeface="-윤고딕320" panose="02030504000101010101" pitchFamily="18" charset="-127"/>
                          <a:cs typeface="+mn-cs"/>
                        </a:rPr>
                        <a:t> 앱을 열기가 망설여지네요 제발 이것 좀 개선해주세요 부탁입니다</a:t>
                      </a:r>
                      <a:endParaRPr lang="ko-KR" altLang="en-US" sz="1000" b="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658592153"/>
                  </a:ext>
                </a:extLst>
              </a:tr>
              <a:tr h="5464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kern="1200" dirty="0">
                          <a:solidFill>
                            <a:schemeClr val="tx1"/>
                          </a:solidFill>
                          <a:effectLst/>
                          <a:latin typeface="-윤고딕320" panose="02030504000101010101" pitchFamily="18" charset="-127"/>
                          <a:ea typeface="-윤고딕320" panose="02030504000101010101" pitchFamily="18" charset="-127"/>
                          <a:cs typeface="+mn-cs"/>
                        </a:rPr>
                        <a:t>.</a:t>
                      </a:r>
                      <a:r>
                        <a:rPr lang="ko-KR" altLang="ko-KR" sz="1400" b="0" kern="1200" dirty="0">
                          <a:solidFill>
                            <a:schemeClr val="tx1"/>
                          </a:solidFill>
                          <a:effectLst/>
                          <a:latin typeface="-윤고딕320" panose="02030504000101010101" pitchFamily="18" charset="-127"/>
                          <a:ea typeface="-윤고딕320" panose="02030504000101010101" pitchFamily="18" charset="-127"/>
                          <a:cs typeface="+mn-cs"/>
                        </a:rPr>
                        <a:t>다른 은행들은 은행 앱에 지문 인식 다 포함 됐는데 하나은행은 언제까지 </a:t>
                      </a:r>
                      <a:r>
                        <a:rPr lang="ko-KR" altLang="ko-KR" sz="1400" b="0" kern="1200" dirty="0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-윤고딕320" panose="02030504000101010101" pitchFamily="18" charset="-127"/>
                          <a:ea typeface="-윤고딕320" panose="02030504000101010101" pitchFamily="18" charset="-127"/>
                          <a:cs typeface="+mn-cs"/>
                        </a:rPr>
                        <a:t>별도 인증 앱을 </a:t>
                      </a:r>
                      <a:r>
                        <a:rPr lang="ko-KR" altLang="ko-KR" sz="1400" b="0" kern="1200" dirty="0" err="1">
                          <a:solidFill>
                            <a:schemeClr val="tx1"/>
                          </a:solidFill>
                          <a:effectLst/>
                          <a:latin typeface="-윤고딕320" panose="02030504000101010101" pitchFamily="18" charset="-127"/>
                          <a:ea typeface="-윤고딕320" panose="02030504000101010101" pitchFamily="18" charset="-127"/>
                          <a:cs typeface="+mn-cs"/>
                        </a:rPr>
                        <a:t>쓸건가요</a:t>
                      </a:r>
                      <a:r>
                        <a:rPr lang="en-US" altLang="ko-KR" sz="1400" b="0" kern="1200" dirty="0">
                          <a:solidFill>
                            <a:schemeClr val="tx1"/>
                          </a:solidFill>
                          <a:effectLst/>
                          <a:latin typeface="-윤고딕320" panose="02030504000101010101" pitchFamily="18" charset="-127"/>
                          <a:ea typeface="-윤고딕320" panose="02030504000101010101" pitchFamily="18" charset="-127"/>
                          <a:cs typeface="+mn-cs"/>
                        </a:rPr>
                        <a:t>?'</a:t>
                      </a:r>
                      <a:endParaRPr lang="ko-KR" altLang="en-US" sz="1000" b="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636914368"/>
                  </a:ext>
                </a:extLst>
              </a:tr>
              <a:tr h="733478">
                <a:tc>
                  <a:txBody>
                    <a:bodyPr/>
                    <a:lstStyle/>
                    <a:p>
                      <a:pPr latinLnBrk="1"/>
                      <a:r>
                        <a:rPr lang="ko-KR" altLang="ko-KR" sz="1400" b="0" kern="1200" dirty="0">
                          <a:solidFill>
                            <a:schemeClr val="tx1"/>
                          </a:solidFill>
                          <a:effectLst/>
                          <a:latin typeface="-윤고딕320" panose="02030504000101010101" pitchFamily="18" charset="-127"/>
                          <a:ea typeface="-윤고딕320" panose="02030504000101010101" pitchFamily="18" charset="-127"/>
                          <a:cs typeface="+mn-cs"/>
                        </a:rPr>
                        <a:t>지문으로 간단하게 로그인하려고 하는데 </a:t>
                      </a:r>
                      <a:r>
                        <a:rPr lang="ko-KR" altLang="ko-KR" sz="1400" b="0" kern="1200" dirty="0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-윤고딕320" panose="02030504000101010101" pitchFamily="18" charset="-127"/>
                          <a:ea typeface="-윤고딕320" panose="02030504000101010101" pitchFamily="18" charset="-127"/>
                          <a:cs typeface="+mn-cs"/>
                        </a:rPr>
                        <a:t>별도로 어플을 깔고 </a:t>
                      </a:r>
                      <a:r>
                        <a:rPr lang="ko-KR" altLang="ko-KR" sz="1400" b="0" kern="1200" dirty="0">
                          <a:solidFill>
                            <a:schemeClr val="tx1"/>
                          </a:solidFill>
                          <a:effectLst/>
                          <a:latin typeface="-윤고딕320" panose="02030504000101010101" pitchFamily="18" charset="-127"/>
                          <a:ea typeface="-윤고딕320" panose="02030504000101010101" pitchFamily="18" charset="-127"/>
                          <a:cs typeface="+mn-cs"/>
                        </a:rPr>
                        <a:t>로그인 </a:t>
                      </a:r>
                      <a:r>
                        <a:rPr lang="ko-KR" altLang="ko-KR" sz="1400" b="0" kern="1200" dirty="0" err="1">
                          <a:solidFill>
                            <a:schemeClr val="tx1"/>
                          </a:solidFill>
                          <a:effectLst/>
                          <a:latin typeface="-윤고딕320" panose="02030504000101010101" pitchFamily="18" charset="-127"/>
                          <a:ea typeface="-윤고딕320" panose="02030504000101010101" pitchFamily="18" charset="-127"/>
                          <a:cs typeface="+mn-cs"/>
                        </a:rPr>
                        <a:t>시도할때마다</a:t>
                      </a:r>
                      <a:r>
                        <a:rPr lang="ko-KR" altLang="ko-KR" sz="1400" b="0" kern="1200" dirty="0">
                          <a:solidFill>
                            <a:schemeClr val="tx1"/>
                          </a:solidFill>
                          <a:effectLst/>
                          <a:latin typeface="-윤고딕320" panose="02030504000101010101" pitchFamily="18" charset="-127"/>
                          <a:ea typeface="-윤고딕320" panose="02030504000101010101" pitchFamily="18" charset="-127"/>
                          <a:cs typeface="+mn-cs"/>
                        </a:rPr>
                        <a:t> 또 어플이 </a:t>
                      </a:r>
                      <a:r>
                        <a:rPr lang="ko-KR" altLang="ko-KR" sz="1400" b="0" kern="1200" dirty="0" err="1">
                          <a:solidFill>
                            <a:schemeClr val="tx1"/>
                          </a:solidFill>
                          <a:effectLst/>
                          <a:latin typeface="-윤고딕320" panose="02030504000101010101" pitchFamily="18" charset="-127"/>
                          <a:ea typeface="-윤고딕320" panose="02030504000101010101" pitchFamily="18" charset="-127"/>
                          <a:cs typeface="+mn-cs"/>
                        </a:rPr>
                        <a:t>켜져야하고</a:t>
                      </a:r>
                      <a:r>
                        <a:rPr lang="ko-KR" altLang="ko-KR" sz="1400" b="0" kern="1200" dirty="0">
                          <a:solidFill>
                            <a:schemeClr val="tx1"/>
                          </a:solidFill>
                          <a:effectLst/>
                          <a:latin typeface="-윤고딕320" panose="02030504000101010101" pitchFamily="18" charset="-127"/>
                          <a:ea typeface="-윤고딕320" panose="02030504000101010101" pitchFamily="18" charset="-127"/>
                          <a:cs typeface="+mn-cs"/>
                        </a:rPr>
                        <a:t> </a:t>
                      </a:r>
                      <a:r>
                        <a:rPr lang="ko-KR" altLang="ko-KR" sz="1400" b="0" kern="1200" dirty="0" err="1">
                          <a:solidFill>
                            <a:schemeClr val="tx1"/>
                          </a:solidFill>
                          <a:effectLst/>
                          <a:latin typeface="-윤고딕320" panose="02030504000101010101" pitchFamily="18" charset="-127"/>
                          <a:ea typeface="-윤고딕320" panose="02030504000101010101" pitchFamily="18" charset="-127"/>
                          <a:cs typeface="+mn-cs"/>
                        </a:rPr>
                        <a:t>번겨롭네요</a:t>
                      </a:r>
                      <a:endParaRPr lang="ko-KR" altLang="en-US" sz="1000" b="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449653790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4D4AD7B2-C1CF-4AC4-82B4-0830C961D053}"/>
              </a:ext>
            </a:extLst>
          </p:cNvPr>
          <p:cNvSpPr txBox="1"/>
          <p:nvPr/>
        </p:nvSpPr>
        <p:spPr>
          <a:xfrm>
            <a:off x="3860888" y="1282522"/>
            <a:ext cx="3929442" cy="355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&lt; KB 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국민 은행 리뷰 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&gt;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3921D8C6-5444-4DB2-87E8-1CBA9E3D6408}"/>
              </a:ext>
            </a:extLst>
          </p:cNvPr>
          <p:cNvSpPr txBox="1"/>
          <p:nvPr/>
        </p:nvSpPr>
        <p:spPr>
          <a:xfrm>
            <a:off x="8141239" y="1282522"/>
            <a:ext cx="3929442" cy="355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&lt; 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하나 은행 리뷰 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&gt;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89721E34-5D82-4EC8-A469-6C5CA23F0756}"/>
              </a:ext>
            </a:extLst>
          </p:cNvPr>
          <p:cNvSpPr txBox="1"/>
          <p:nvPr/>
        </p:nvSpPr>
        <p:spPr>
          <a:xfrm>
            <a:off x="4248857" y="698742"/>
            <a:ext cx="5787771" cy="393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-</a:t>
            </a:r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‘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로그인</a:t>
            </a:r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’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이 포함된 리뷰 중 코사인 유사도가 높은 리뷰 분석</a:t>
            </a:r>
            <a:endParaRPr lang="en-US" altLang="ko-KR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07CF48C3-54CE-4416-953E-738C14659037}"/>
              </a:ext>
            </a:extLst>
          </p:cNvPr>
          <p:cNvSpPr txBox="1"/>
          <p:nvPr/>
        </p:nvSpPr>
        <p:spPr>
          <a:xfrm>
            <a:off x="4418147" y="4950555"/>
            <a:ext cx="744618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두 은행 모두 지문을 통한 간편 로그인을 위해 </a:t>
            </a:r>
            <a:r>
              <a:rPr lang="ko-KR" altLang="en-US" sz="1600" b="1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별도의 추가 앱</a:t>
            </a:r>
            <a:r>
              <a:rPr lang="ko-KR" altLang="en-US" sz="16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을 설치해야 함</a:t>
            </a:r>
            <a:endParaRPr lang="en-US" altLang="ko-KR" sz="16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 marL="800100" lvl="1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6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하나의 어플을 위해 다른 어플을 또 설치해야 한다는 불편함</a:t>
            </a:r>
            <a:endParaRPr lang="en-US" altLang="ko-KR" sz="16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 marL="800100" lvl="1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6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사용자의 접근성 하락 </a:t>
            </a:r>
            <a:endParaRPr lang="en-US" altLang="ko-KR" sz="16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094203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xmlns="" id="{51955E22-688E-4B1D-9950-E8EF131A33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7821985"/>
              </p:ext>
            </p:extLst>
          </p:nvPr>
        </p:nvGraphicFramePr>
        <p:xfrm>
          <a:off x="3825458" y="1023255"/>
          <a:ext cx="8220579" cy="28738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6421">
                  <a:extLst>
                    <a:ext uri="{9D8B030D-6E8A-4147-A177-3AD203B41FA5}">
                      <a16:colId xmlns:a16="http://schemas.microsoft.com/office/drawing/2014/main" xmlns="" val="4035853673"/>
                    </a:ext>
                  </a:extLst>
                </a:gridCol>
                <a:gridCol w="6414158">
                  <a:extLst>
                    <a:ext uri="{9D8B030D-6E8A-4147-A177-3AD203B41FA5}">
                      <a16:colId xmlns:a16="http://schemas.microsoft.com/office/drawing/2014/main" xmlns="" val="3838362207"/>
                    </a:ext>
                  </a:extLst>
                </a:gridCol>
              </a:tblGrid>
              <a:tr h="1436915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anchor="ctr">
                    <a:lnR w="12700" cmpd="sng">
                      <a:noFill/>
                    </a:ln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357798870"/>
                  </a:ext>
                </a:extLst>
              </a:tr>
              <a:tr h="1436915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anchor="ctr">
                    <a:lnR w="12700" cmpd="sng">
                      <a:noFill/>
                    </a:ln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196256351"/>
                  </a:ext>
                </a:extLst>
              </a:tr>
            </a:tbl>
          </a:graphicData>
        </a:graphic>
      </p:graphicFrame>
      <p:sp>
        <p:nvSpPr>
          <p:cNvPr id="47" name="직사각형 46">
            <a:extLst>
              <a:ext uri="{FF2B5EF4-FFF2-40B4-BE49-F238E27FC236}">
                <a16:creationId xmlns:a16="http://schemas.microsoft.com/office/drawing/2014/main" xmlns="" id="{31240F14-8C40-417D-8C35-474F36349DF1}"/>
              </a:ext>
            </a:extLst>
          </p:cNvPr>
          <p:cNvSpPr/>
          <p:nvPr/>
        </p:nvSpPr>
        <p:spPr>
          <a:xfrm>
            <a:off x="0" y="-1"/>
            <a:ext cx="3679200" cy="687181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xmlns="" id="{CD5686C5-2C12-414C-8811-22FA054622EB}"/>
              </a:ext>
            </a:extLst>
          </p:cNvPr>
          <p:cNvSpPr txBox="1"/>
          <p:nvPr/>
        </p:nvSpPr>
        <p:spPr>
          <a:xfrm>
            <a:off x="454798" y="1195728"/>
            <a:ext cx="2396810" cy="1180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2800" spc="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C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KB </a:t>
            </a:r>
            <a:r>
              <a:rPr lang="ko-KR" altLang="en-US" sz="2800" spc="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C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국민은행</a:t>
            </a:r>
            <a:endParaRPr lang="en-US" altLang="ko-KR" sz="2800" spc="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FC000"/>
              </a:solidFill>
              <a:latin typeface="-윤고딕350" panose="02030504000101010101" pitchFamily="18" charset="-127"/>
              <a:ea typeface="-윤고딕350" panose="02030504000101010101" pitchFamily="18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2800" spc="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C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하나은행</a:t>
            </a:r>
            <a:endParaRPr lang="en-US" altLang="ko-KR" sz="2800" spc="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FC000"/>
              </a:solidFill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xmlns="" id="{7D17F91E-33EA-407D-ADA9-F46C82AE8262}"/>
              </a:ext>
            </a:extLst>
          </p:cNvPr>
          <p:cNvSpPr txBox="1"/>
          <p:nvPr/>
        </p:nvSpPr>
        <p:spPr>
          <a:xfrm>
            <a:off x="-397270" y="371705"/>
            <a:ext cx="163698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500" spc="-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alpha val="15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03</a:t>
            </a:r>
            <a:endParaRPr lang="ko-KR" altLang="en-US" sz="11500" spc="-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alpha val="15000"/>
                </a:schemeClr>
              </a:solidFill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xmlns="" id="{BD17807C-BED8-44BB-8F12-8259C2570FCD}"/>
              </a:ext>
            </a:extLst>
          </p:cNvPr>
          <p:cNvSpPr txBox="1"/>
          <p:nvPr/>
        </p:nvSpPr>
        <p:spPr>
          <a:xfrm>
            <a:off x="543543" y="2437509"/>
            <a:ext cx="2154833" cy="11926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KB</a:t>
            </a:r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국민은행 </a:t>
            </a:r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&lt; </a:t>
            </a:r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원터치 개인 </a:t>
            </a:r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&gt;</a:t>
            </a:r>
          </a:p>
          <a:p>
            <a:pPr marL="171450" indent="-171450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평균 평점 </a:t>
            </a:r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3.4</a:t>
            </a:r>
          </a:p>
          <a:p>
            <a:pPr marL="171450" indent="-171450">
              <a:lnSpc>
                <a:spcPct val="130000"/>
              </a:lnSpc>
              <a:buFont typeface="Wingdings" panose="05000000000000000000" pitchFamily="2" charset="2"/>
              <a:buChar char="§"/>
            </a:pPr>
            <a:endParaRPr lang="en-US" altLang="ko-KR" sz="1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 marL="171450" indent="-171450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하나은행 </a:t>
            </a:r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&lt;</a:t>
            </a:r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r>
              <a:rPr lang="ko-KR" altLang="en-US" sz="11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하나원큐</a:t>
            </a:r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&gt;</a:t>
            </a:r>
          </a:p>
          <a:p>
            <a:pPr marL="171450" indent="-171450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평균 평점 </a:t>
            </a:r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3.1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7C13C75F-CC44-4023-AA4F-643372C70F7E}"/>
              </a:ext>
            </a:extLst>
          </p:cNvPr>
          <p:cNvSpPr txBox="1"/>
          <p:nvPr/>
        </p:nvSpPr>
        <p:spPr>
          <a:xfrm>
            <a:off x="3825458" y="200296"/>
            <a:ext cx="2125903" cy="5447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2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3) </a:t>
            </a:r>
            <a:r>
              <a:rPr lang="ko-KR" altLang="en-US" sz="2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문제점 분석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CB6DE2AB-3677-4078-86E3-C14083A93C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65" t="13104" r="22112" b="75322"/>
          <a:stretch/>
        </p:blipFill>
        <p:spPr>
          <a:xfrm>
            <a:off x="8670232" y="1345461"/>
            <a:ext cx="2492828" cy="79376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0B79AEBD-897C-4923-A733-17134BD739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90" t="11993" r="6526" b="71816"/>
          <a:stretch/>
        </p:blipFill>
        <p:spPr>
          <a:xfrm>
            <a:off x="8670232" y="2720583"/>
            <a:ext cx="3015343" cy="111034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497715C6-10CC-4B3A-910B-DAF0CE68F91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6181" r="733" b="25798"/>
          <a:stretch/>
        </p:blipFill>
        <p:spPr>
          <a:xfrm>
            <a:off x="6081075" y="2563963"/>
            <a:ext cx="1055337" cy="104946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BA3F6D13-447B-42A2-A3C5-ACC39BC718F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5915" r="2454" b="25831"/>
          <a:stretch/>
        </p:blipFill>
        <p:spPr>
          <a:xfrm>
            <a:off x="6074226" y="1129554"/>
            <a:ext cx="1055337" cy="10731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FFD3147B-BD14-4B63-9182-FD7CC7594944}"/>
              </a:ext>
            </a:extLst>
          </p:cNvPr>
          <p:cNvSpPr txBox="1"/>
          <p:nvPr/>
        </p:nvSpPr>
        <p:spPr>
          <a:xfrm>
            <a:off x="3969809" y="1557678"/>
            <a:ext cx="1858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KB </a:t>
            </a:r>
            <a:r>
              <a:rPr lang="ko-KR" altLang="en-US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국민 은행 </a:t>
            </a:r>
            <a:r>
              <a:rPr lang="en-US" altLang="ko-KR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:</a:t>
            </a:r>
            <a:endParaRPr lang="ko-KR" altLang="en-US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4013CB14-6291-4956-87CC-07C4BA19C19D}"/>
              </a:ext>
            </a:extLst>
          </p:cNvPr>
          <p:cNvSpPr txBox="1"/>
          <p:nvPr/>
        </p:nvSpPr>
        <p:spPr>
          <a:xfrm>
            <a:off x="4093029" y="2997966"/>
            <a:ext cx="1858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하나 은행 </a:t>
            </a:r>
            <a:r>
              <a:rPr lang="en-US" altLang="ko-KR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:</a:t>
            </a:r>
            <a:endParaRPr lang="ko-KR" altLang="en-US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7" name="더하기 기호 6">
            <a:extLst>
              <a:ext uri="{FF2B5EF4-FFF2-40B4-BE49-F238E27FC236}">
                <a16:creationId xmlns:a16="http://schemas.microsoft.com/office/drawing/2014/main" xmlns="" id="{9B96AF62-326E-4CDE-B0CD-29E45C278D57}"/>
              </a:ext>
            </a:extLst>
          </p:cNvPr>
          <p:cNvSpPr/>
          <p:nvPr/>
        </p:nvSpPr>
        <p:spPr>
          <a:xfrm>
            <a:off x="7658680" y="1418987"/>
            <a:ext cx="646715" cy="646715"/>
          </a:xfrm>
          <a:prstGeom prst="mathPlus">
            <a:avLst>
              <a:gd name="adj1" fmla="val 6687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더하기 기호 28">
            <a:extLst>
              <a:ext uri="{FF2B5EF4-FFF2-40B4-BE49-F238E27FC236}">
                <a16:creationId xmlns:a16="http://schemas.microsoft.com/office/drawing/2014/main" xmlns="" id="{0FC4A5FF-112B-4DCD-9985-21AB8C75CC5B}"/>
              </a:ext>
            </a:extLst>
          </p:cNvPr>
          <p:cNvSpPr/>
          <p:nvPr/>
        </p:nvSpPr>
        <p:spPr>
          <a:xfrm>
            <a:off x="7658679" y="2806707"/>
            <a:ext cx="646715" cy="646715"/>
          </a:xfrm>
          <a:prstGeom prst="mathPlus">
            <a:avLst>
              <a:gd name="adj1" fmla="val 6687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8B652BA1-7EBA-489D-A24F-7702A47887C8}"/>
              </a:ext>
            </a:extLst>
          </p:cNvPr>
          <p:cNvSpPr txBox="1"/>
          <p:nvPr/>
        </p:nvSpPr>
        <p:spPr>
          <a:xfrm>
            <a:off x="5967381" y="2155139"/>
            <a:ext cx="12827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&lt;KB </a:t>
            </a:r>
            <a:r>
              <a:rPr lang="ko-KR" altLang="en-US" sz="1400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스타뱅킹</a:t>
            </a:r>
            <a:r>
              <a:rPr lang="en-US" altLang="ko-KR" sz="14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&gt;</a:t>
            </a:r>
            <a:endParaRPr lang="ko-KR" altLang="en-US" sz="14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7C87A9D5-4F76-4BC5-BAAF-E4AE456A929E}"/>
              </a:ext>
            </a:extLst>
          </p:cNvPr>
          <p:cNvSpPr txBox="1"/>
          <p:nvPr/>
        </p:nvSpPr>
        <p:spPr>
          <a:xfrm>
            <a:off x="6105792" y="3613425"/>
            <a:ext cx="10727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&lt;</a:t>
            </a:r>
            <a:r>
              <a:rPr lang="ko-KR" altLang="en-US" sz="14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하나 </a:t>
            </a:r>
            <a:r>
              <a:rPr lang="ko-KR" altLang="en-US" sz="1400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원큐</a:t>
            </a:r>
            <a:r>
              <a:rPr lang="en-US" altLang="ko-KR" sz="14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&gt;</a:t>
            </a:r>
            <a:endParaRPr lang="ko-KR" altLang="en-US" sz="14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69B44209-82DA-4979-AF56-859D0B435644}"/>
              </a:ext>
            </a:extLst>
          </p:cNvPr>
          <p:cNvSpPr txBox="1"/>
          <p:nvPr/>
        </p:nvSpPr>
        <p:spPr>
          <a:xfrm>
            <a:off x="4888409" y="4267826"/>
            <a:ext cx="7054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&lt;KB</a:t>
            </a:r>
            <a:r>
              <a:rPr lang="ko-KR" altLang="en-US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스마트원 통합 인증</a:t>
            </a:r>
            <a:r>
              <a:rPr lang="en-US" altLang="ko-KR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&gt;</a:t>
            </a:r>
            <a:r>
              <a:rPr lang="ko-KR" altLang="en-US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r>
              <a:rPr lang="en-US" altLang="ko-KR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&amp; &lt;1Q </a:t>
            </a:r>
            <a:r>
              <a:rPr lang="ko-KR" altLang="en-US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통합 인증</a:t>
            </a:r>
            <a:r>
              <a:rPr lang="en-US" altLang="ko-KR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&gt;</a:t>
            </a:r>
            <a:r>
              <a:rPr lang="ko-KR" altLang="en-US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 </a:t>
            </a:r>
            <a:r>
              <a:rPr lang="en-US" altLang="ko-KR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- </a:t>
            </a:r>
            <a:r>
              <a:rPr lang="ko-KR" altLang="en-US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추가 설치 필요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xmlns="" id="{F0BD55DE-2DC9-49A6-B15D-44A7E318D2D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242" t="12484" r="74215" b="77053"/>
          <a:stretch/>
        </p:blipFill>
        <p:spPr>
          <a:xfrm>
            <a:off x="4047190" y="4896738"/>
            <a:ext cx="1511864" cy="150946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CF673C31-3EA4-484D-95BB-1F87836CDEAA}"/>
              </a:ext>
            </a:extLst>
          </p:cNvPr>
          <p:cNvSpPr txBox="1"/>
          <p:nvPr/>
        </p:nvSpPr>
        <p:spPr>
          <a:xfrm>
            <a:off x="5935960" y="5031530"/>
            <a:ext cx="5900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신한은행이</a:t>
            </a:r>
            <a:r>
              <a:rPr lang="ko-KR" altLang="en-US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제일 좋은 것 같아요</a:t>
            </a:r>
            <a:r>
              <a:rPr lang="en-US" altLang="ko-KR" dirty="0">
                <a:highlight>
                  <a:srgbClr val="FFFF00"/>
                </a:highlight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  <a:r>
              <a:rPr lang="ko-KR" altLang="en-US" dirty="0">
                <a:highlight>
                  <a:srgbClr val="FFFF00"/>
                </a:highlight>
                <a:latin typeface="-윤고딕320" panose="02030504000101010101" pitchFamily="18" charset="-127"/>
                <a:ea typeface="-윤고딕320" panose="02030504000101010101" pitchFamily="18" charset="-127"/>
              </a:rPr>
              <a:t>다른 기타 어플 </a:t>
            </a:r>
            <a:r>
              <a:rPr lang="ko-KR" altLang="en-US" dirty="0" err="1">
                <a:highlight>
                  <a:srgbClr val="FFFF00"/>
                </a:highlight>
                <a:latin typeface="-윤고딕320" panose="02030504000101010101" pitchFamily="18" charset="-127"/>
                <a:ea typeface="-윤고딕320" panose="02030504000101010101" pitchFamily="18" charset="-127"/>
              </a:rPr>
              <a:t>안깔아도</a:t>
            </a:r>
            <a:r>
              <a:rPr lang="ko-KR" altLang="en-US" dirty="0">
                <a:highlight>
                  <a:srgbClr val="FFFF00"/>
                </a:highlight>
                <a:latin typeface="-윤고딕320" panose="02030504000101010101" pitchFamily="18" charset="-127"/>
                <a:ea typeface="-윤고딕320" panose="02030504000101010101" pitchFamily="18" charset="-127"/>
              </a:rPr>
              <a:t> 되고</a:t>
            </a:r>
            <a:r>
              <a:rPr lang="ko-KR" altLang="en-US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무엇보다 간편로그인 설정이 단어 그대로 간편해서 좋아요</a:t>
            </a:r>
            <a:r>
              <a:rPr lang="en-US" altLang="ko-KR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  <a:r>
              <a:rPr lang="ko-KR" altLang="en-US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국민은 간편로그인 하려면 뭐 깔라 뭐 깔라</a:t>
            </a:r>
            <a:r>
              <a:rPr lang="en-US" altLang="ko-KR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.. </a:t>
            </a:r>
            <a:r>
              <a:rPr lang="ko-KR" altLang="en-US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리소스만 잡아먹어요</a:t>
            </a:r>
            <a:r>
              <a:rPr lang="en-US" altLang="ko-KR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  <a:r>
              <a:rPr lang="ko-KR" altLang="en-US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국민이랑 비교되네요</a:t>
            </a:r>
            <a:r>
              <a:rPr lang="en-US" altLang="ko-KR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  <a:r>
              <a:rPr lang="ko-KR" altLang="en-US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좋습니다</a:t>
            </a:r>
            <a:r>
              <a:rPr lang="en-US" altLang="ko-KR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</a:t>
            </a:r>
            <a:endParaRPr lang="ko-KR" altLang="en-US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D76D0E74-4F0D-4A0D-9C96-5B38B9C38B53}"/>
              </a:ext>
            </a:extLst>
          </p:cNvPr>
          <p:cNvSpPr/>
          <p:nvPr/>
        </p:nvSpPr>
        <p:spPr>
          <a:xfrm>
            <a:off x="3988236" y="4928874"/>
            <a:ext cx="1570818" cy="1477328"/>
          </a:xfrm>
          <a:prstGeom prst="rect">
            <a:avLst/>
          </a:prstGeom>
          <a:noFill/>
          <a:ln w="381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5" name="Picture 2" descr="ë°ì´í pngì ëí ì´ë¯¸ì§ ê²ìê²°ê³¼">
            <a:extLst>
              <a:ext uri="{FF2B5EF4-FFF2-40B4-BE49-F238E27FC236}">
                <a16:creationId xmlns:a16="http://schemas.microsoft.com/office/drawing/2014/main" xmlns="" id="{B98E27F4-5D1C-42A9-8EB5-33BAE09DB1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duotone>
              <a:schemeClr val="accent2">
                <a:shade val="45000"/>
                <a:satMod val="135000"/>
              </a:schemeClr>
              <a:prstClr val="white"/>
            </a:duoton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1361" y="4782103"/>
            <a:ext cx="614729" cy="6147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" descr="ë°ì´í pngì ëí ì´ë¯¸ì§ ê²ìê²°ê³¼">
            <a:extLst>
              <a:ext uri="{FF2B5EF4-FFF2-40B4-BE49-F238E27FC236}">
                <a16:creationId xmlns:a16="http://schemas.microsoft.com/office/drawing/2014/main" xmlns="" id="{61F7BAF3-A689-4746-B0E9-A1001249DE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duotone>
              <a:schemeClr val="accent2">
                <a:shade val="45000"/>
                <a:satMod val="135000"/>
              </a:schemeClr>
              <a:prstClr val="white"/>
            </a:duoton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1033728" y="5714845"/>
            <a:ext cx="614729" cy="6147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73426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xmlns="" id="{31240F14-8C40-417D-8C35-474F36349DF1}"/>
              </a:ext>
            </a:extLst>
          </p:cNvPr>
          <p:cNvSpPr/>
          <p:nvPr/>
        </p:nvSpPr>
        <p:spPr>
          <a:xfrm>
            <a:off x="0" y="-1"/>
            <a:ext cx="3679200" cy="687181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xmlns="" id="{CD5686C5-2C12-414C-8811-22FA054622EB}"/>
              </a:ext>
            </a:extLst>
          </p:cNvPr>
          <p:cNvSpPr txBox="1"/>
          <p:nvPr/>
        </p:nvSpPr>
        <p:spPr>
          <a:xfrm>
            <a:off x="292708" y="1205461"/>
            <a:ext cx="1659429" cy="620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2800" spc="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C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우리은행</a:t>
            </a:r>
            <a:endParaRPr lang="en-US" altLang="ko-KR" sz="2800" spc="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FC000"/>
              </a:solidFill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xmlns="" id="{7D17F91E-33EA-407D-ADA9-F46C82AE8262}"/>
              </a:ext>
            </a:extLst>
          </p:cNvPr>
          <p:cNvSpPr txBox="1"/>
          <p:nvPr/>
        </p:nvSpPr>
        <p:spPr>
          <a:xfrm>
            <a:off x="-397270" y="371705"/>
            <a:ext cx="163698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500" spc="-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alpha val="15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03</a:t>
            </a:r>
            <a:endParaRPr lang="ko-KR" altLang="en-US" sz="11500" spc="-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alpha val="15000"/>
                </a:schemeClr>
              </a:solidFill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xmlns="" id="{BD17807C-BED8-44BB-8F12-8259C2570FCD}"/>
              </a:ext>
            </a:extLst>
          </p:cNvPr>
          <p:cNvSpPr txBox="1"/>
          <p:nvPr/>
        </p:nvSpPr>
        <p:spPr>
          <a:xfrm>
            <a:off x="299671" y="1751570"/>
            <a:ext cx="1843774" cy="5192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우리은행 </a:t>
            </a:r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&lt; </a:t>
            </a:r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원터치 개인 </a:t>
            </a:r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&gt;</a:t>
            </a:r>
          </a:p>
          <a:p>
            <a:pPr marL="171450" indent="-171450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평균 평점 </a:t>
            </a:r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3.4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7C13C75F-CC44-4023-AA4F-643372C70F7E}"/>
              </a:ext>
            </a:extLst>
          </p:cNvPr>
          <p:cNvSpPr txBox="1"/>
          <p:nvPr/>
        </p:nvSpPr>
        <p:spPr>
          <a:xfrm>
            <a:off x="3825458" y="167638"/>
            <a:ext cx="2101857" cy="5447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2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1) </a:t>
            </a:r>
            <a:r>
              <a:rPr lang="ko-KR" altLang="en-US" sz="2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사용 데이터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xmlns="" id="{E9A09622-3BC6-4AE5-B489-3BF0CABCB0AE}"/>
              </a:ext>
            </a:extLst>
          </p:cNvPr>
          <p:cNvGrpSpPr/>
          <p:nvPr/>
        </p:nvGrpSpPr>
        <p:grpSpPr>
          <a:xfrm>
            <a:off x="6096000" y="915560"/>
            <a:ext cx="4732352" cy="2710510"/>
            <a:chOff x="1120115" y="1570980"/>
            <a:chExt cx="8303803" cy="4553369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xmlns="" id="{1F9D1292-3187-4913-B57E-3924B510D2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025"/>
            <a:stretch/>
          </p:blipFill>
          <p:spPr>
            <a:xfrm>
              <a:off x="1120115" y="1570980"/>
              <a:ext cx="8176286" cy="1954246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xmlns="" id="{29796460-165E-4B57-8D60-F38273A9266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925"/>
            <a:stretch/>
          </p:blipFill>
          <p:spPr>
            <a:xfrm>
              <a:off x="1120115" y="4449693"/>
              <a:ext cx="8303803" cy="1674656"/>
            </a:xfrm>
            <a:prstGeom prst="rect">
              <a:avLst/>
            </a:prstGeom>
          </p:spPr>
        </p:pic>
      </p:grp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xmlns="" id="{66235665-368F-4269-B29C-900FC07FD431}"/>
              </a:ext>
            </a:extLst>
          </p:cNvPr>
          <p:cNvCxnSpPr/>
          <p:nvPr/>
        </p:nvCxnSpPr>
        <p:spPr>
          <a:xfrm>
            <a:off x="4078941" y="3818964"/>
            <a:ext cx="7324165" cy="0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>
            <a:extLst>
              <a:ext uri="{FF2B5EF4-FFF2-40B4-BE49-F238E27FC236}">
                <a16:creationId xmlns:a16="http://schemas.microsoft.com/office/drawing/2014/main" xmlns="" id="{8EDB5CAD-4FE3-40FF-84D3-B637C8B0B64B}"/>
              </a:ext>
            </a:extLst>
          </p:cNvPr>
          <p:cNvGrpSpPr/>
          <p:nvPr/>
        </p:nvGrpSpPr>
        <p:grpSpPr>
          <a:xfrm>
            <a:off x="8415981" y="2122784"/>
            <a:ext cx="45719" cy="448766"/>
            <a:chOff x="8380121" y="2122784"/>
            <a:chExt cx="45719" cy="448766"/>
          </a:xfrm>
          <a:solidFill>
            <a:schemeClr val="tx1"/>
          </a:solidFill>
        </p:grpSpPr>
        <p:sp>
          <p:nvSpPr>
            <p:cNvPr id="6" name="타원 5">
              <a:extLst>
                <a:ext uri="{FF2B5EF4-FFF2-40B4-BE49-F238E27FC236}">
                  <a16:creationId xmlns:a16="http://schemas.microsoft.com/office/drawing/2014/main" xmlns="" id="{D33A4ACB-7EE7-4880-BE55-DC002709D93D}"/>
                </a:ext>
              </a:extLst>
            </p:cNvPr>
            <p:cNvSpPr/>
            <p:nvPr/>
          </p:nvSpPr>
          <p:spPr>
            <a:xfrm>
              <a:off x="8380121" y="2122784"/>
              <a:ext cx="45719" cy="45719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xmlns="" id="{EEE9275B-ED69-462E-8D7E-A1D7119FF2BF}"/>
                </a:ext>
              </a:extLst>
            </p:cNvPr>
            <p:cNvSpPr/>
            <p:nvPr/>
          </p:nvSpPr>
          <p:spPr>
            <a:xfrm>
              <a:off x="8380121" y="2223155"/>
              <a:ext cx="45719" cy="45719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xmlns="" id="{D888B0B4-157D-4B47-92E7-3B3C92F12155}"/>
                </a:ext>
              </a:extLst>
            </p:cNvPr>
            <p:cNvSpPr/>
            <p:nvPr/>
          </p:nvSpPr>
          <p:spPr>
            <a:xfrm>
              <a:off x="8380121" y="2330332"/>
              <a:ext cx="45719" cy="45719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xmlns="" id="{DBB7B522-014C-4C15-B859-4BF01FE0D4F4}"/>
                </a:ext>
              </a:extLst>
            </p:cNvPr>
            <p:cNvSpPr/>
            <p:nvPr/>
          </p:nvSpPr>
          <p:spPr>
            <a:xfrm>
              <a:off x="8380121" y="2437509"/>
              <a:ext cx="45719" cy="45719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xmlns="" id="{029EE5B6-377A-4FA5-B3EA-920F22C8BFD8}"/>
                </a:ext>
              </a:extLst>
            </p:cNvPr>
            <p:cNvSpPr/>
            <p:nvPr/>
          </p:nvSpPr>
          <p:spPr>
            <a:xfrm>
              <a:off x="8380121" y="2525831"/>
              <a:ext cx="45719" cy="45719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xmlns="" id="{1BBAABF0-8237-4563-8BA8-DF18525CBEDF}"/>
              </a:ext>
            </a:extLst>
          </p:cNvPr>
          <p:cNvGrpSpPr/>
          <p:nvPr/>
        </p:nvGrpSpPr>
        <p:grpSpPr>
          <a:xfrm>
            <a:off x="8415981" y="5110288"/>
            <a:ext cx="45719" cy="448766"/>
            <a:chOff x="8380121" y="2122784"/>
            <a:chExt cx="45719" cy="448766"/>
          </a:xfrm>
          <a:solidFill>
            <a:schemeClr val="tx1"/>
          </a:solidFill>
        </p:grpSpPr>
        <p:sp>
          <p:nvSpPr>
            <p:cNvPr id="36" name="타원 35">
              <a:extLst>
                <a:ext uri="{FF2B5EF4-FFF2-40B4-BE49-F238E27FC236}">
                  <a16:creationId xmlns:a16="http://schemas.microsoft.com/office/drawing/2014/main" xmlns="" id="{CC962593-A238-4505-9798-6FE28E787A9C}"/>
                </a:ext>
              </a:extLst>
            </p:cNvPr>
            <p:cNvSpPr/>
            <p:nvPr/>
          </p:nvSpPr>
          <p:spPr>
            <a:xfrm>
              <a:off x="8380121" y="2122784"/>
              <a:ext cx="45719" cy="45719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xmlns="" id="{79755979-A0F1-4BC0-9A6C-4F7E1FDEB31C}"/>
                </a:ext>
              </a:extLst>
            </p:cNvPr>
            <p:cNvSpPr/>
            <p:nvPr/>
          </p:nvSpPr>
          <p:spPr>
            <a:xfrm>
              <a:off x="8380121" y="2223155"/>
              <a:ext cx="45719" cy="45719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xmlns="" id="{E0C7B3EE-2926-487E-9FBE-7929AB72C18C}"/>
                </a:ext>
              </a:extLst>
            </p:cNvPr>
            <p:cNvSpPr/>
            <p:nvPr/>
          </p:nvSpPr>
          <p:spPr>
            <a:xfrm>
              <a:off x="8380121" y="2330332"/>
              <a:ext cx="45719" cy="45719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xmlns="" id="{0BDB2AA6-D0D1-4081-A1C0-045515D379B4}"/>
                </a:ext>
              </a:extLst>
            </p:cNvPr>
            <p:cNvSpPr/>
            <p:nvPr/>
          </p:nvSpPr>
          <p:spPr>
            <a:xfrm>
              <a:off x="8380121" y="2437509"/>
              <a:ext cx="45719" cy="45719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xmlns="" id="{442C6F79-3F7F-42E7-A770-4D037378EB17}"/>
                </a:ext>
              </a:extLst>
            </p:cNvPr>
            <p:cNvSpPr/>
            <p:nvPr/>
          </p:nvSpPr>
          <p:spPr>
            <a:xfrm>
              <a:off x="8380121" y="2525831"/>
              <a:ext cx="45719" cy="45719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xmlns="" id="{73BAC637-48DA-4A0A-9FE2-E4F86CC5D9F1}"/>
              </a:ext>
            </a:extLst>
          </p:cNvPr>
          <p:cNvGrpSpPr/>
          <p:nvPr/>
        </p:nvGrpSpPr>
        <p:grpSpPr>
          <a:xfrm>
            <a:off x="6146626" y="3949891"/>
            <a:ext cx="4732352" cy="2448334"/>
            <a:chOff x="1074473" y="2257425"/>
            <a:chExt cx="7302177" cy="3795902"/>
          </a:xfrm>
        </p:grpSpPr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xmlns="" id="{D69D8729-D581-46E9-BFA5-9D0E96C3AA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102"/>
            <a:stretch/>
          </p:blipFill>
          <p:spPr>
            <a:xfrm>
              <a:off x="1074473" y="2257425"/>
              <a:ext cx="7155126" cy="1729359"/>
            </a:xfrm>
            <a:prstGeom prst="rect">
              <a:avLst/>
            </a:prstGeom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xmlns="" id="{DF046D48-5AE1-4738-A867-F7E9D8E499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5289"/>
            <a:stretch/>
          </p:blipFill>
          <p:spPr>
            <a:xfrm>
              <a:off x="1074473" y="4571617"/>
              <a:ext cx="7302177" cy="1481710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CB6E092D-1E44-4680-8DA3-C0B583BD6A9D}"/>
              </a:ext>
            </a:extLst>
          </p:cNvPr>
          <p:cNvSpPr txBox="1"/>
          <p:nvPr/>
        </p:nvSpPr>
        <p:spPr>
          <a:xfrm>
            <a:off x="3945733" y="2007166"/>
            <a:ext cx="21018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부정 리뷰</a:t>
            </a:r>
            <a:endParaRPr lang="en-US" altLang="ko-KR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 algn="ctr"/>
            <a:r>
              <a:rPr lang="en-US" altLang="ko-KR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(1758</a:t>
            </a:r>
            <a:r>
              <a:rPr lang="ko-KR" altLang="en-US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개</a:t>
            </a:r>
            <a:r>
              <a:rPr lang="en-US" altLang="ko-KR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  <a:endParaRPr lang="ko-KR" altLang="en-US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xmlns="" id="{8204011F-97BC-47FE-BC99-A68D33F994E0}"/>
              </a:ext>
            </a:extLst>
          </p:cNvPr>
          <p:cNvSpPr txBox="1"/>
          <p:nvPr/>
        </p:nvSpPr>
        <p:spPr>
          <a:xfrm>
            <a:off x="3945733" y="4984432"/>
            <a:ext cx="21018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긍정 리뷰</a:t>
            </a:r>
            <a:endParaRPr lang="en-US" altLang="ko-KR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 algn="ctr"/>
            <a:r>
              <a:rPr lang="en-US" altLang="ko-KR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(377</a:t>
            </a:r>
            <a:r>
              <a:rPr lang="ko-KR" altLang="en-US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개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471303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xmlns="" id="{31240F14-8C40-417D-8C35-474F36349DF1}"/>
              </a:ext>
            </a:extLst>
          </p:cNvPr>
          <p:cNvSpPr/>
          <p:nvPr/>
        </p:nvSpPr>
        <p:spPr>
          <a:xfrm>
            <a:off x="0" y="-1"/>
            <a:ext cx="3679200" cy="687181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xmlns="" id="{CD5686C5-2C12-414C-8811-22FA054622EB}"/>
              </a:ext>
            </a:extLst>
          </p:cNvPr>
          <p:cNvSpPr txBox="1"/>
          <p:nvPr/>
        </p:nvSpPr>
        <p:spPr>
          <a:xfrm>
            <a:off x="292708" y="1205461"/>
            <a:ext cx="1659429" cy="620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2800" spc="3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C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우리은행</a:t>
            </a:r>
            <a:endParaRPr lang="en-US" altLang="ko-KR" sz="2800" spc="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xmlns="" id="{7D17F91E-33EA-407D-ADA9-F46C82AE8262}"/>
              </a:ext>
            </a:extLst>
          </p:cNvPr>
          <p:cNvSpPr txBox="1"/>
          <p:nvPr/>
        </p:nvSpPr>
        <p:spPr>
          <a:xfrm>
            <a:off x="-397270" y="371705"/>
            <a:ext cx="163698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500" spc="-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alpha val="15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03</a:t>
            </a:r>
            <a:endParaRPr lang="ko-KR" altLang="en-US" sz="11500" spc="-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alpha val="15000"/>
                </a:schemeClr>
              </a:solidFill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xmlns="" id="{BD17807C-BED8-44BB-8F12-8259C2570FCD}"/>
              </a:ext>
            </a:extLst>
          </p:cNvPr>
          <p:cNvSpPr txBox="1"/>
          <p:nvPr/>
        </p:nvSpPr>
        <p:spPr>
          <a:xfrm>
            <a:off x="299671" y="1751570"/>
            <a:ext cx="1843774" cy="5192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우리은행 </a:t>
            </a:r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&lt; </a:t>
            </a:r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원터치 개인 </a:t>
            </a:r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&gt;</a:t>
            </a:r>
          </a:p>
          <a:p>
            <a:pPr marL="171450" indent="-171450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평균 평점 </a:t>
            </a:r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3.4</a:t>
            </a: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xmlns="" id="{6B8F1F8C-8F4D-45D5-A4C3-220B47B708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3263" y="1555107"/>
            <a:ext cx="4668361" cy="3598205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56D431A2-C540-4993-A291-BD802FECF3FB}"/>
              </a:ext>
            </a:extLst>
          </p:cNvPr>
          <p:cNvSpPr txBox="1"/>
          <p:nvPr/>
        </p:nvSpPr>
        <p:spPr>
          <a:xfrm>
            <a:off x="9166895" y="2752599"/>
            <a:ext cx="2712494" cy="8694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2000" spc="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주요 키워드</a:t>
            </a:r>
            <a:endParaRPr lang="en-US" altLang="ko-KR" sz="2000" spc="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 algn="ctr">
              <a:lnSpc>
                <a:spcPct val="130000"/>
              </a:lnSpc>
            </a:pPr>
            <a:r>
              <a:rPr lang="en-US" altLang="ko-KR" sz="2000" spc="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‘</a:t>
            </a:r>
            <a:r>
              <a:rPr lang="ko-KR" altLang="en-US" sz="2000" spc="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지문</a:t>
            </a:r>
            <a:r>
              <a:rPr lang="en-US" altLang="ko-KR" sz="2000" spc="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’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7C13C75F-CC44-4023-AA4F-643372C70F7E}"/>
              </a:ext>
            </a:extLst>
          </p:cNvPr>
          <p:cNvSpPr txBox="1"/>
          <p:nvPr/>
        </p:nvSpPr>
        <p:spPr>
          <a:xfrm>
            <a:off x="3825458" y="562085"/>
            <a:ext cx="2492990" cy="5447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2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2) </a:t>
            </a:r>
            <a:r>
              <a:rPr lang="ko-KR" altLang="en-US" sz="2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부정 리뷰 분석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xmlns="" id="{7186C465-521A-47DC-9306-0F1572B397EA}"/>
              </a:ext>
            </a:extLst>
          </p:cNvPr>
          <p:cNvSpPr txBox="1"/>
          <p:nvPr/>
        </p:nvSpPr>
        <p:spPr>
          <a:xfrm>
            <a:off x="4240080" y="1182675"/>
            <a:ext cx="4668361" cy="372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&lt; 1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점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, 2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점 받은 리뷰데이터의 워드 </a:t>
            </a:r>
            <a:r>
              <a:rPr lang="ko-KR" altLang="en-US" sz="14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클라우드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&gt;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xmlns="" id="{E447F674-BAE4-49D5-B524-516495E321FC}"/>
              </a:ext>
            </a:extLst>
          </p:cNvPr>
          <p:cNvSpPr txBox="1"/>
          <p:nvPr/>
        </p:nvSpPr>
        <p:spPr>
          <a:xfrm>
            <a:off x="4273263" y="5336252"/>
            <a:ext cx="79187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전체 부정리뷰 </a:t>
            </a:r>
            <a:r>
              <a:rPr lang="en-US" altLang="ko-KR" sz="16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1758</a:t>
            </a:r>
            <a:r>
              <a:rPr lang="ko-KR" altLang="en-US" sz="16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개 중에서 </a:t>
            </a:r>
            <a:r>
              <a:rPr lang="en-US" altLang="ko-KR" sz="16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424</a:t>
            </a:r>
            <a:r>
              <a:rPr lang="ko-KR" altLang="en-US" sz="16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개의 리뷰에</a:t>
            </a:r>
            <a:r>
              <a:rPr lang="en-US" altLang="ko-KR" sz="16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‘</a:t>
            </a:r>
            <a:r>
              <a:rPr lang="ko-KR" altLang="en-US" sz="16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지문</a:t>
            </a:r>
            <a:r>
              <a:rPr lang="en-US" altLang="ko-KR" sz="16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’</a:t>
            </a:r>
            <a:r>
              <a:rPr lang="ko-KR" altLang="en-US" sz="16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키워드가 포함됨 </a:t>
            </a:r>
            <a:r>
              <a:rPr lang="en-US" altLang="ko-KR" sz="16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(</a:t>
            </a:r>
            <a:r>
              <a:rPr lang="ko-KR" altLang="en-US" sz="16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약 </a:t>
            </a:r>
            <a:r>
              <a:rPr lang="en-US" altLang="ko-KR" sz="16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24</a:t>
            </a:r>
            <a:r>
              <a:rPr lang="ko-KR" altLang="en-US" sz="16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퍼센트</a:t>
            </a:r>
            <a:r>
              <a:rPr lang="en-US" altLang="ko-KR" sz="16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부정적 리뷰에 지문 인식 관련 키워드가 많음</a:t>
            </a:r>
            <a:endParaRPr lang="en-US" altLang="ko-KR" sz="16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지문 인식 기능에 불편함을 느끼는 고객이 많다는 것을 확인할 수 있음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3AAFA3CE-ED56-4884-8747-97E6814F3D5D}"/>
              </a:ext>
            </a:extLst>
          </p:cNvPr>
          <p:cNvSpPr/>
          <p:nvPr/>
        </p:nvSpPr>
        <p:spPr>
          <a:xfrm>
            <a:off x="4273263" y="1751570"/>
            <a:ext cx="2898502" cy="845236"/>
          </a:xfrm>
          <a:prstGeom prst="rect">
            <a:avLst/>
          </a:prstGeom>
          <a:noFill/>
          <a:ln w="57150">
            <a:solidFill>
              <a:srgbClr val="F208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xmlns="" id="{2894666E-DF22-49D6-82C8-1DF6485DBAF3}"/>
              </a:ext>
            </a:extLst>
          </p:cNvPr>
          <p:cNvSpPr/>
          <p:nvPr/>
        </p:nvSpPr>
        <p:spPr>
          <a:xfrm>
            <a:off x="4315510" y="2752599"/>
            <a:ext cx="1386043" cy="845236"/>
          </a:xfrm>
          <a:prstGeom prst="rect">
            <a:avLst/>
          </a:prstGeom>
          <a:noFill/>
          <a:ln w="57150">
            <a:solidFill>
              <a:srgbClr val="F208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xmlns="" id="{A5131CC0-1E17-413B-943A-A4A5347D6438}"/>
              </a:ext>
            </a:extLst>
          </p:cNvPr>
          <p:cNvSpPr/>
          <p:nvPr/>
        </p:nvSpPr>
        <p:spPr>
          <a:xfrm>
            <a:off x="6018804" y="2752599"/>
            <a:ext cx="2811431" cy="845236"/>
          </a:xfrm>
          <a:prstGeom prst="rect">
            <a:avLst/>
          </a:prstGeom>
          <a:noFill/>
          <a:ln w="57150">
            <a:solidFill>
              <a:srgbClr val="F208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xmlns="" id="{72AEAB06-E503-42E8-BCDD-A4E22F6145C4}"/>
              </a:ext>
            </a:extLst>
          </p:cNvPr>
          <p:cNvSpPr/>
          <p:nvPr/>
        </p:nvSpPr>
        <p:spPr>
          <a:xfrm>
            <a:off x="4530663" y="4042381"/>
            <a:ext cx="1233643" cy="708913"/>
          </a:xfrm>
          <a:prstGeom prst="rect">
            <a:avLst/>
          </a:prstGeom>
          <a:noFill/>
          <a:ln w="57150">
            <a:solidFill>
              <a:srgbClr val="F208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7904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xmlns="" id="{31240F14-8C40-417D-8C35-474F36349DF1}"/>
              </a:ext>
            </a:extLst>
          </p:cNvPr>
          <p:cNvSpPr/>
          <p:nvPr/>
        </p:nvSpPr>
        <p:spPr>
          <a:xfrm>
            <a:off x="0" y="-1"/>
            <a:ext cx="3679200" cy="687181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xmlns="" id="{CD5686C5-2C12-414C-8811-22FA054622EB}"/>
              </a:ext>
            </a:extLst>
          </p:cNvPr>
          <p:cNvSpPr txBox="1"/>
          <p:nvPr/>
        </p:nvSpPr>
        <p:spPr>
          <a:xfrm>
            <a:off x="292708" y="1205461"/>
            <a:ext cx="1659429" cy="620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2800" spc="3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C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우리은행</a:t>
            </a:r>
            <a:endParaRPr lang="en-US" altLang="ko-KR" sz="2800" spc="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xmlns="" id="{7D17F91E-33EA-407D-ADA9-F46C82AE8262}"/>
              </a:ext>
            </a:extLst>
          </p:cNvPr>
          <p:cNvSpPr txBox="1"/>
          <p:nvPr/>
        </p:nvSpPr>
        <p:spPr>
          <a:xfrm>
            <a:off x="-397270" y="371705"/>
            <a:ext cx="163698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500" spc="-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alpha val="15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03</a:t>
            </a:r>
            <a:endParaRPr lang="ko-KR" altLang="en-US" sz="11500" spc="-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alpha val="15000"/>
                </a:schemeClr>
              </a:solidFill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xmlns="" id="{BD17807C-BED8-44BB-8F12-8259C2570FCD}"/>
              </a:ext>
            </a:extLst>
          </p:cNvPr>
          <p:cNvSpPr txBox="1"/>
          <p:nvPr/>
        </p:nvSpPr>
        <p:spPr>
          <a:xfrm>
            <a:off x="299671" y="1751570"/>
            <a:ext cx="1843774" cy="5192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우리은행 </a:t>
            </a:r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&lt; </a:t>
            </a:r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원터치 개인 </a:t>
            </a:r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&gt;</a:t>
            </a:r>
          </a:p>
          <a:p>
            <a:pPr marL="171450" indent="-171450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평균 평점 </a:t>
            </a:r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3.4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56D431A2-C540-4993-A291-BD802FECF3FB}"/>
              </a:ext>
            </a:extLst>
          </p:cNvPr>
          <p:cNvSpPr txBox="1"/>
          <p:nvPr/>
        </p:nvSpPr>
        <p:spPr>
          <a:xfrm>
            <a:off x="9049200" y="2919473"/>
            <a:ext cx="2712494" cy="8694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2000" spc="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주요 키워드</a:t>
            </a:r>
            <a:endParaRPr lang="en-US" altLang="ko-KR" sz="2000" spc="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 algn="ctr">
              <a:lnSpc>
                <a:spcPct val="130000"/>
              </a:lnSpc>
            </a:pPr>
            <a:r>
              <a:rPr lang="en-US" altLang="ko-KR" sz="2000" spc="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‘</a:t>
            </a:r>
            <a:r>
              <a:rPr lang="ko-KR" altLang="en-US" sz="2000" spc="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이체</a:t>
            </a:r>
            <a:r>
              <a:rPr lang="en-US" altLang="ko-KR" sz="2000" spc="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’‘</a:t>
            </a:r>
            <a:r>
              <a:rPr lang="ko-KR" altLang="en-US" sz="2000" spc="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지문</a:t>
            </a:r>
            <a:r>
              <a:rPr lang="en-US" altLang="ko-KR" sz="2000" spc="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’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7C13C75F-CC44-4023-AA4F-643372C70F7E}"/>
              </a:ext>
            </a:extLst>
          </p:cNvPr>
          <p:cNvSpPr txBox="1"/>
          <p:nvPr/>
        </p:nvSpPr>
        <p:spPr>
          <a:xfrm>
            <a:off x="3825458" y="562085"/>
            <a:ext cx="2492990" cy="5447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2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3) </a:t>
            </a:r>
            <a:r>
              <a:rPr lang="ko-KR" altLang="en-US" sz="2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긍정 리뷰 분석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xmlns="" id="{E447F674-BAE4-49D5-B524-516495E321FC}"/>
              </a:ext>
            </a:extLst>
          </p:cNvPr>
          <p:cNvSpPr txBox="1"/>
          <p:nvPr/>
        </p:nvSpPr>
        <p:spPr>
          <a:xfrm>
            <a:off x="4315510" y="5467158"/>
            <a:ext cx="74461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높은 점수를 준 고객들도 지문 인식과 관련된 불편을 겪고 있음</a:t>
            </a:r>
            <a:endParaRPr lang="en-US" altLang="ko-KR" sz="16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우리은행의 모바일 뱅킹인 </a:t>
            </a:r>
            <a:r>
              <a:rPr lang="en-US" altLang="ko-KR" sz="16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‘</a:t>
            </a:r>
            <a:r>
              <a:rPr lang="ko-KR" altLang="en-US" sz="16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원터치 개인</a:t>
            </a:r>
            <a:r>
              <a:rPr lang="en-US" altLang="ko-KR" sz="16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’</a:t>
            </a:r>
            <a:r>
              <a:rPr lang="ko-KR" altLang="en-US" sz="16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은 지문 관련 문제 해결이 시급함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ko-KR" altLang="en-US" sz="16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xmlns="" id="{B1D1C20C-B20D-4533-8F59-21496FDD1A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3262" y="1555106"/>
            <a:ext cx="4668362" cy="359820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BB95C037-0B14-4172-A453-D38B98D2A302}"/>
              </a:ext>
            </a:extLst>
          </p:cNvPr>
          <p:cNvSpPr txBox="1"/>
          <p:nvPr/>
        </p:nvSpPr>
        <p:spPr>
          <a:xfrm>
            <a:off x="4273262" y="1197344"/>
            <a:ext cx="4668361" cy="372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&lt; 4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점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, 5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점 받은 리뷰데이터의 워드 </a:t>
            </a:r>
            <a:r>
              <a:rPr lang="ko-KR" altLang="en-US" sz="14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클라우드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&gt;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xmlns="" id="{F0A5F4D8-0E14-4D4B-95C3-4C9B103ED86E}"/>
              </a:ext>
            </a:extLst>
          </p:cNvPr>
          <p:cNvSpPr/>
          <p:nvPr/>
        </p:nvSpPr>
        <p:spPr>
          <a:xfrm>
            <a:off x="4494179" y="2084104"/>
            <a:ext cx="1517515" cy="2462911"/>
          </a:xfrm>
          <a:prstGeom prst="rect">
            <a:avLst/>
          </a:prstGeom>
          <a:noFill/>
          <a:ln w="57150">
            <a:solidFill>
              <a:srgbClr val="F208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xmlns="" id="{AB88176F-03DC-4F29-86F4-785FFF1587B8}"/>
              </a:ext>
            </a:extLst>
          </p:cNvPr>
          <p:cNvSpPr/>
          <p:nvPr/>
        </p:nvSpPr>
        <p:spPr>
          <a:xfrm>
            <a:off x="6318448" y="2888142"/>
            <a:ext cx="2485084" cy="1372573"/>
          </a:xfrm>
          <a:prstGeom prst="rect">
            <a:avLst/>
          </a:prstGeom>
          <a:noFill/>
          <a:ln w="57150">
            <a:solidFill>
              <a:srgbClr val="F208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5461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xmlns="" id="{31240F14-8C40-417D-8C35-474F36349DF1}"/>
              </a:ext>
            </a:extLst>
          </p:cNvPr>
          <p:cNvSpPr/>
          <p:nvPr/>
        </p:nvSpPr>
        <p:spPr>
          <a:xfrm>
            <a:off x="0" y="-1"/>
            <a:ext cx="3679200" cy="687181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xmlns="" id="{CD5686C5-2C12-414C-8811-22FA054622EB}"/>
              </a:ext>
            </a:extLst>
          </p:cNvPr>
          <p:cNvSpPr txBox="1"/>
          <p:nvPr/>
        </p:nvSpPr>
        <p:spPr>
          <a:xfrm>
            <a:off x="292708" y="1205461"/>
            <a:ext cx="1659429" cy="620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2800" spc="3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C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우리은행</a:t>
            </a:r>
            <a:endParaRPr lang="en-US" altLang="ko-KR" sz="2800" spc="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xmlns="" id="{7D17F91E-33EA-407D-ADA9-F46C82AE8262}"/>
              </a:ext>
            </a:extLst>
          </p:cNvPr>
          <p:cNvSpPr txBox="1"/>
          <p:nvPr/>
        </p:nvSpPr>
        <p:spPr>
          <a:xfrm>
            <a:off x="-397270" y="371705"/>
            <a:ext cx="163698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500" spc="-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alpha val="15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03</a:t>
            </a:r>
            <a:endParaRPr lang="ko-KR" altLang="en-US" sz="11500" spc="-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alpha val="15000"/>
                </a:schemeClr>
              </a:solidFill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xmlns="" id="{BD17807C-BED8-44BB-8F12-8259C2570FCD}"/>
              </a:ext>
            </a:extLst>
          </p:cNvPr>
          <p:cNvSpPr txBox="1"/>
          <p:nvPr/>
        </p:nvSpPr>
        <p:spPr>
          <a:xfrm>
            <a:off x="299671" y="1751570"/>
            <a:ext cx="1843774" cy="5192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우리은행 </a:t>
            </a:r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&lt; </a:t>
            </a:r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원터치 개인 </a:t>
            </a:r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&gt;</a:t>
            </a:r>
          </a:p>
          <a:p>
            <a:pPr marL="171450" indent="-171450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평균 평점 </a:t>
            </a:r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3.4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7C13C75F-CC44-4023-AA4F-643372C70F7E}"/>
              </a:ext>
            </a:extLst>
          </p:cNvPr>
          <p:cNvSpPr txBox="1"/>
          <p:nvPr/>
        </p:nvSpPr>
        <p:spPr>
          <a:xfrm>
            <a:off x="3825458" y="481400"/>
            <a:ext cx="2101857" cy="5447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2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4) </a:t>
            </a:r>
            <a:r>
              <a:rPr lang="ko-KR" altLang="en-US" sz="2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문제점 분석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xmlns="" id="{7186C465-521A-47DC-9306-0F1572B397EA}"/>
              </a:ext>
            </a:extLst>
          </p:cNvPr>
          <p:cNvSpPr txBox="1"/>
          <p:nvPr/>
        </p:nvSpPr>
        <p:spPr>
          <a:xfrm>
            <a:off x="4288615" y="990064"/>
            <a:ext cx="4099772" cy="393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-</a:t>
            </a:r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‘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지문</a:t>
            </a:r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’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이 포함된 리뷰 분석</a:t>
            </a:r>
            <a:endParaRPr lang="en-US" altLang="ko-KR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xmlns="" id="{16955DE5-7B0D-4B73-8623-B8AAC9071647}"/>
              </a:ext>
            </a:extLst>
          </p:cNvPr>
          <p:cNvGraphicFramePr>
            <a:graphicFrameLocks noGrp="1"/>
          </p:cNvGraphicFramePr>
          <p:nvPr/>
        </p:nvGraphicFramePr>
        <p:xfrm>
          <a:off x="3860887" y="1727734"/>
          <a:ext cx="3929442" cy="293391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3929442">
                  <a:extLst>
                    <a:ext uri="{9D8B030D-6E8A-4147-A177-3AD203B41FA5}">
                      <a16:colId xmlns:a16="http://schemas.microsoft.com/office/drawing/2014/main" xmlns="" val="704684218"/>
                    </a:ext>
                  </a:extLst>
                </a:gridCol>
              </a:tblGrid>
              <a:tr h="68457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highlight>
                            <a:srgbClr val="FFFF00"/>
                          </a:highlight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지문인식</a:t>
                      </a:r>
                      <a:r>
                        <a:rPr lang="ko-KR" altLang="en-US" sz="1100" b="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 로그인 창에서 왜 먹통인가요</a:t>
                      </a:r>
                      <a:r>
                        <a:rPr lang="en-US" altLang="ko-KR" sz="1100" b="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? </a:t>
                      </a:r>
                      <a:r>
                        <a:rPr lang="ko-KR" altLang="en-US" sz="1100" b="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지문 인식 창이 아예 뜨질 않네요</a:t>
                      </a:r>
                      <a:r>
                        <a:rPr lang="en-US" altLang="ko-KR" sz="1100" b="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. </a:t>
                      </a:r>
                      <a:r>
                        <a:rPr lang="ko-KR" altLang="en-US" sz="1100" b="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지문 해제 </a:t>
                      </a:r>
                      <a:r>
                        <a:rPr lang="ko-KR" altLang="en-US" sz="1100" b="0" dirty="0" err="1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햇다가</a:t>
                      </a:r>
                      <a:r>
                        <a:rPr lang="ko-KR" altLang="en-US" sz="1100" b="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 다시 해도 마찬가지임</a:t>
                      </a:r>
                      <a:r>
                        <a:rPr lang="en-US" altLang="ko-KR" sz="1100" b="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.</a:t>
                      </a:r>
                      <a:endParaRPr lang="ko-KR" altLang="en-US" sz="1100" b="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658592153"/>
                  </a:ext>
                </a:extLst>
              </a:tr>
              <a:tr h="48898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err="1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은행어플중</a:t>
                      </a:r>
                      <a:r>
                        <a:rPr lang="ko-KR" altLang="en-US" sz="1100" b="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 유일하게 </a:t>
                      </a:r>
                      <a:r>
                        <a:rPr lang="ko-KR" altLang="en-US" sz="1100" b="0" dirty="0" err="1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업뎃</a:t>
                      </a:r>
                      <a:r>
                        <a:rPr lang="ko-KR" altLang="en-US" sz="1100" b="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 한 뒤 </a:t>
                      </a:r>
                      <a:r>
                        <a:rPr lang="ko-KR" altLang="en-US" sz="1100" b="0" dirty="0">
                          <a:highlight>
                            <a:srgbClr val="FFFF00"/>
                          </a:highlight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지문인식 </a:t>
                      </a:r>
                      <a:r>
                        <a:rPr lang="ko-KR" altLang="en-US" sz="1100" b="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못함</a:t>
                      </a:r>
                      <a:r>
                        <a:rPr lang="en-US" altLang="ko-KR" sz="1100" b="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. </a:t>
                      </a:r>
                      <a:r>
                        <a:rPr lang="ko-KR" altLang="en-US" sz="1100" b="0" dirty="0" err="1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업뎃</a:t>
                      </a:r>
                      <a:r>
                        <a:rPr lang="ko-KR" altLang="en-US" sz="1100" b="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 하면 매번 </a:t>
                      </a:r>
                      <a:r>
                        <a:rPr lang="ko-KR" altLang="en-US" sz="1100" b="0" dirty="0" err="1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재등록시킴</a:t>
                      </a:r>
                      <a:r>
                        <a:rPr lang="en-US" altLang="ko-KR" sz="1100" b="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'</a:t>
                      </a:r>
                      <a:endParaRPr lang="ko-KR" altLang="en-US" sz="1100" b="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636914368"/>
                  </a:ext>
                </a:extLst>
              </a:tr>
              <a:tr h="88017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일주일쯤 전부터 </a:t>
                      </a:r>
                      <a:r>
                        <a:rPr lang="ko-KR" altLang="en-US" sz="1100" b="0" dirty="0" err="1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알수없는오류라며</a:t>
                      </a:r>
                      <a:r>
                        <a:rPr lang="ko-KR" altLang="en-US" sz="1100" b="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 지문인식이 안됩니다</a:t>
                      </a:r>
                      <a:r>
                        <a:rPr lang="en-US" altLang="ko-KR" sz="1100" b="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. </a:t>
                      </a:r>
                      <a:r>
                        <a:rPr lang="ko-KR" altLang="en-US" sz="1100" b="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생체인식서비스 해제 후 다시 지문 등록을 하려 해도 </a:t>
                      </a:r>
                      <a:r>
                        <a:rPr lang="ko-KR" altLang="en-US" sz="1100" b="0" dirty="0" err="1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오류메세지가</a:t>
                      </a:r>
                      <a:r>
                        <a:rPr lang="ko-KR" altLang="en-US" sz="1100" b="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 뜨네요</a:t>
                      </a:r>
                      <a:r>
                        <a:rPr lang="en-US" altLang="ko-KR" sz="1100" b="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. </a:t>
                      </a:r>
                      <a:r>
                        <a:rPr lang="ko-KR" altLang="en-US" sz="1100" b="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우리은행 제외하고는 삼성페이 등 </a:t>
                      </a:r>
                      <a:r>
                        <a:rPr lang="ko-KR" altLang="en-US" sz="1100" b="0" dirty="0">
                          <a:highlight>
                            <a:srgbClr val="FFFF00"/>
                          </a:highlight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타 </a:t>
                      </a:r>
                      <a:r>
                        <a:rPr lang="ko-KR" altLang="en-US" sz="1100" b="0" dirty="0" err="1">
                          <a:highlight>
                            <a:srgbClr val="FFFF00"/>
                          </a:highlight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어플에서의</a:t>
                      </a:r>
                      <a:r>
                        <a:rPr lang="ko-KR" altLang="en-US" sz="1100" b="0" dirty="0">
                          <a:highlight>
                            <a:srgbClr val="FFFF00"/>
                          </a:highlight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 지문인식은 정상적</a:t>
                      </a:r>
                      <a:r>
                        <a:rPr lang="ko-KR" altLang="en-US" sz="1100" b="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으로 됩니다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449653790"/>
                  </a:ext>
                </a:extLst>
              </a:tr>
              <a:tr h="88017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거래를 하라는 건가요 말라는 건가요</a:t>
                      </a:r>
                      <a:r>
                        <a:rPr lang="en-US" altLang="ko-KR" sz="1100" b="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? </a:t>
                      </a:r>
                      <a:r>
                        <a:rPr lang="ko-KR" altLang="en-US" sz="1100" b="0" dirty="0">
                          <a:highlight>
                            <a:srgbClr val="FFFF00"/>
                          </a:highlight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지문 인식만 </a:t>
                      </a:r>
                      <a:r>
                        <a:rPr lang="en-US" altLang="ko-KR" sz="1100" b="0" dirty="0">
                          <a:highlight>
                            <a:srgbClr val="FFFF00"/>
                          </a:highlight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40</a:t>
                      </a:r>
                      <a:r>
                        <a:rPr lang="ko-KR" altLang="en-US" sz="1100" b="0" dirty="0" err="1">
                          <a:highlight>
                            <a:srgbClr val="FFFF00"/>
                          </a:highlight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분째</a:t>
                      </a:r>
                      <a:r>
                        <a:rPr lang="ko-KR" altLang="en-US" sz="1100" b="0" dirty="0" err="1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인데</a:t>
                      </a:r>
                      <a:r>
                        <a:rPr lang="ko-KR" altLang="en-US" sz="1100" b="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 </a:t>
                      </a:r>
                      <a:r>
                        <a:rPr lang="en-US" altLang="ko-KR" sz="1100" b="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""; </a:t>
                      </a:r>
                      <a:r>
                        <a:rPr lang="ko-KR" altLang="en-US" sz="1100" b="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지문 인식 </a:t>
                      </a:r>
                      <a:r>
                        <a:rPr lang="ko-KR" altLang="en-US" sz="1100" b="0" dirty="0" err="1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설정해놔서</a:t>
                      </a:r>
                      <a:r>
                        <a:rPr lang="ko-KR" altLang="en-US" sz="1100" b="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 다른 방법으로 이체도 못하는데 어쩌라는 건지</a:t>
                      </a:r>
                      <a:r>
                        <a:rPr lang="en-US" altLang="ko-KR" sz="1100" b="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? </a:t>
                      </a:r>
                      <a:r>
                        <a:rPr lang="ko-KR" altLang="en-US" sz="1100" b="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아이디로 로그인 </a:t>
                      </a:r>
                      <a:r>
                        <a:rPr lang="ko-KR" altLang="en-US" sz="1100" b="0" dirty="0" err="1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하려고하면</a:t>
                      </a:r>
                      <a:r>
                        <a:rPr lang="ko-KR" altLang="en-US" sz="1100" b="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 앱 강제 종료되고</a:t>
                      </a:r>
                      <a:r>
                        <a:rPr lang="en-US" altLang="ko-KR" sz="1100" b="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... </a:t>
                      </a:r>
                      <a:r>
                        <a:rPr lang="ko-KR" altLang="en-US" sz="1100" b="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덕분에 은행 옮깁니다</a:t>
                      </a:r>
                      <a:r>
                        <a:rPr lang="en-US" altLang="ko-KR" sz="1100" b="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. </a:t>
                      </a:r>
                      <a:r>
                        <a:rPr lang="ko-KR" altLang="en-US" sz="1100" b="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수고하세요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277959192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xmlns="" id="{E2CF067D-6C80-440D-BA6B-06A77F4D5BD2}"/>
              </a:ext>
            </a:extLst>
          </p:cNvPr>
          <p:cNvGraphicFramePr>
            <a:graphicFrameLocks noGrp="1"/>
          </p:cNvGraphicFramePr>
          <p:nvPr/>
        </p:nvGraphicFramePr>
        <p:xfrm>
          <a:off x="8175810" y="1727734"/>
          <a:ext cx="3860300" cy="2933911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3860300">
                  <a:extLst>
                    <a:ext uri="{9D8B030D-6E8A-4147-A177-3AD203B41FA5}">
                      <a16:colId xmlns:a16="http://schemas.microsoft.com/office/drawing/2014/main" xmlns="" val="704684218"/>
                    </a:ext>
                  </a:extLst>
                </a:gridCol>
              </a:tblGrid>
              <a:tr h="94035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지문으로 로그인하고 </a:t>
                      </a:r>
                      <a:r>
                        <a:rPr lang="ko-KR" altLang="en-US" sz="1100" b="0" dirty="0" err="1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이체하는거</a:t>
                      </a:r>
                      <a:r>
                        <a:rPr lang="ko-KR" altLang="en-US" sz="1100" b="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 좋은데요</a:t>
                      </a:r>
                      <a:r>
                        <a:rPr lang="en-US" altLang="ko-KR" sz="1100" b="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. </a:t>
                      </a:r>
                      <a:r>
                        <a:rPr lang="ko-KR" altLang="en-US" sz="1100" b="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삼성패스에 지문</a:t>
                      </a:r>
                      <a:r>
                        <a:rPr lang="en-US" altLang="ko-KR" sz="1100" b="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4</a:t>
                      </a:r>
                      <a:r>
                        <a:rPr lang="ko-KR" altLang="en-US" sz="1100" b="0" dirty="0" err="1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개등록해놨는데</a:t>
                      </a:r>
                      <a:r>
                        <a:rPr lang="ko-KR" altLang="en-US" sz="1100" b="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 우리은행에서는 </a:t>
                      </a:r>
                      <a:r>
                        <a:rPr lang="ko-KR" altLang="en-US" sz="1100" b="0" dirty="0" err="1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인증할때</a:t>
                      </a:r>
                      <a:r>
                        <a:rPr lang="ko-KR" altLang="en-US" sz="1100" b="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 인증한 </a:t>
                      </a:r>
                      <a:r>
                        <a:rPr lang="ko-KR" altLang="en-US" sz="1100" b="0" dirty="0" err="1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손으로밖에</a:t>
                      </a:r>
                      <a:r>
                        <a:rPr lang="ko-KR" altLang="en-US" sz="1100" b="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 못 쓰네요</a:t>
                      </a:r>
                      <a:r>
                        <a:rPr lang="en-US" altLang="ko-KR" sz="1100" b="0" dirty="0">
                          <a:highlight>
                            <a:srgbClr val="FFFF00"/>
                          </a:highlight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. </a:t>
                      </a:r>
                      <a:r>
                        <a:rPr lang="ko-KR" altLang="en-US" sz="1100" b="0" dirty="0" err="1">
                          <a:highlight>
                            <a:srgbClr val="FFFF00"/>
                          </a:highlight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삼성패스랑</a:t>
                      </a:r>
                      <a:r>
                        <a:rPr lang="ko-KR" altLang="en-US" sz="1100" b="0" dirty="0">
                          <a:highlight>
                            <a:srgbClr val="FFFF00"/>
                          </a:highlight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 </a:t>
                      </a:r>
                      <a:r>
                        <a:rPr lang="ko-KR" altLang="en-US" sz="1100" b="0" dirty="0" err="1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연결된거면</a:t>
                      </a:r>
                      <a:r>
                        <a:rPr lang="ko-KR" altLang="en-US" sz="1100" b="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 </a:t>
                      </a:r>
                      <a:r>
                        <a:rPr lang="en-US" altLang="ko-KR" sz="1100" b="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4</a:t>
                      </a:r>
                      <a:r>
                        <a:rPr lang="ko-KR" altLang="en-US" sz="1100" b="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개 다 되야 </a:t>
                      </a:r>
                      <a:r>
                        <a:rPr lang="ko-KR" altLang="en-US" sz="1100" b="0" dirty="0" err="1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하는거</a:t>
                      </a:r>
                      <a:r>
                        <a:rPr lang="ko-KR" altLang="en-US" sz="1100" b="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 아닌가요</a:t>
                      </a:r>
                      <a:r>
                        <a:rPr lang="en-US" altLang="ko-KR" sz="1100" b="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?</a:t>
                      </a:r>
                      <a:endParaRPr lang="ko-KR" altLang="en-US" sz="1100" b="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658592153"/>
                  </a:ext>
                </a:extLst>
              </a:tr>
              <a:tr h="52659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highlight>
                            <a:srgbClr val="FFFF00"/>
                          </a:highlight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지문 인식 </a:t>
                      </a:r>
                      <a:r>
                        <a:rPr lang="ko-KR" altLang="en-US" sz="1100" b="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좀 </a:t>
                      </a:r>
                      <a:r>
                        <a:rPr lang="ko-KR" altLang="en-US" sz="1100" b="0" dirty="0">
                          <a:highlight>
                            <a:srgbClr val="FFFF00"/>
                          </a:highlight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개선</a:t>
                      </a:r>
                      <a:r>
                        <a:rPr lang="ko-KR" altLang="en-US" sz="1100" b="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해 주세요</a:t>
                      </a:r>
                      <a:r>
                        <a:rPr lang="en-US" altLang="ko-KR" sz="1100" b="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. </a:t>
                      </a:r>
                      <a:r>
                        <a:rPr lang="ko-KR" altLang="en-US" sz="1100" b="0" dirty="0" err="1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다른앱에서는</a:t>
                      </a:r>
                      <a:r>
                        <a:rPr lang="ko-KR" altLang="en-US" sz="1100" b="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 </a:t>
                      </a:r>
                      <a:r>
                        <a:rPr lang="ko-KR" altLang="en-US" sz="1100" b="0" dirty="0" err="1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잘만되는데</a:t>
                      </a:r>
                      <a:r>
                        <a:rPr lang="ko-KR" altLang="en-US" sz="1100" b="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 </a:t>
                      </a:r>
                      <a:r>
                        <a:rPr lang="ko-KR" altLang="en-US" sz="1100" b="0" dirty="0" err="1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이앱만</a:t>
                      </a:r>
                      <a:r>
                        <a:rPr lang="ko-KR" altLang="en-US" sz="1100" b="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 유난히 </a:t>
                      </a:r>
                      <a:r>
                        <a:rPr lang="ko-KR" altLang="en-US" sz="1100" b="0" dirty="0" err="1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인식못함</a:t>
                      </a:r>
                      <a:endParaRPr lang="ko-KR" altLang="en-US" sz="1100" b="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636914368"/>
                  </a:ext>
                </a:extLst>
              </a:tr>
              <a:tr h="73347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우리은행만 써서 그런지 </a:t>
                      </a:r>
                      <a:r>
                        <a:rPr lang="ko-KR" altLang="en-US" sz="1100" b="0" dirty="0" err="1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어플중</a:t>
                      </a:r>
                      <a:r>
                        <a:rPr lang="ko-KR" altLang="en-US" sz="1100" b="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 가장 마음에 듭니다</a:t>
                      </a:r>
                      <a:r>
                        <a:rPr lang="en-US" altLang="ko-KR" sz="1100" b="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. </a:t>
                      </a:r>
                      <a:r>
                        <a:rPr lang="ko-KR" altLang="en-US" sz="1100" b="0" dirty="0">
                          <a:highlight>
                            <a:srgbClr val="FFFF00"/>
                          </a:highlight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갤</a:t>
                      </a:r>
                      <a:r>
                        <a:rPr lang="en-US" altLang="ko-KR" sz="1100" b="0" dirty="0">
                          <a:highlight>
                            <a:srgbClr val="FFFF00"/>
                          </a:highlight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s7</a:t>
                      </a:r>
                      <a:r>
                        <a:rPr lang="ko-KR" altLang="en-US" sz="1100" b="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인데 </a:t>
                      </a:r>
                      <a:r>
                        <a:rPr lang="ko-KR" altLang="en-US" sz="1100" b="0" dirty="0">
                          <a:highlight>
                            <a:srgbClr val="FFFF00"/>
                          </a:highlight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지문인식 로그인 한번씩 </a:t>
                      </a:r>
                      <a:r>
                        <a:rPr lang="ko-KR" altLang="en-US" sz="1100" b="0" dirty="0" err="1">
                          <a:highlight>
                            <a:srgbClr val="FFFF00"/>
                          </a:highlight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오류생기던데</a:t>
                      </a:r>
                      <a:r>
                        <a:rPr lang="ko-KR" altLang="en-US" sz="1100" b="0" dirty="0">
                          <a:highlight>
                            <a:srgbClr val="FFFF00"/>
                          </a:highlight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 </a:t>
                      </a:r>
                      <a:r>
                        <a:rPr lang="ko-KR" altLang="en-US" sz="1100" b="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차차 </a:t>
                      </a:r>
                      <a:r>
                        <a:rPr lang="ko-KR" altLang="en-US" sz="1100" b="0" dirty="0" err="1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좋아질듯</a:t>
                      </a:r>
                      <a:r>
                        <a:rPr lang="ko-KR" altLang="en-US" sz="1100" b="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 하고  </a:t>
                      </a:r>
                      <a:r>
                        <a:rPr lang="ko-KR" altLang="en-US" sz="1100" b="0" dirty="0" err="1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예적금</a:t>
                      </a:r>
                      <a:r>
                        <a:rPr lang="ko-KR" altLang="en-US" sz="1100" b="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 금융상품 </a:t>
                      </a:r>
                      <a:r>
                        <a:rPr lang="ko-KR" altLang="en-US" sz="1100" b="0" dirty="0" err="1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가입가능해졌다는데</a:t>
                      </a:r>
                      <a:r>
                        <a:rPr lang="ko-KR" altLang="en-US" sz="1100" b="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 그럼 </a:t>
                      </a:r>
                      <a:r>
                        <a:rPr lang="ko-KR" altLang="en-US" sz="1100" b="0" dirty="0" err="1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더좋아질듯</a:t>
                      </a:r>
                      <a:endParaRPr lang="ko-KR" altLang="en-US" sz="1100" b="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449653790"/>
                  </a:ext>
                </a:extLst>
              </a:tr>
              <a:tr h="73347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지문인증 </a:t>
                      </a:r>
                      <a:r>
                        <a:rPr lang="ko-KR" altLang="en-US" sz="1100" b="0" dirty="0" err="1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등록해놨는데</a:t>
                      </a:r>
                      <a:r>
                        <a:rPr lang="ko-KR" altLang="en-US" sz="1100" b="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 인식 진짜 </a:t>
                      </a:r>
                      <a:r>
                        <a:rPr lang="en-US" altLang="ko-KR" sz="1100" b="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15</a:t>
                      </a:r>
                      <a:r>
                        <a:rPr lang="ko-KR" altLang="en-US" sz="1100" b="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번은 넘게 시도해야 한번 될까 말까</a:t>
                      </a:r>
                      <a:r>
                        <a:rPr lang="en-US" altLang="ko-KR" sz="1100" b="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.. </a:t>
                      </a:r>
                      <a:r>
                        <a:rPr lang="ko-KR" altLang="en-US" sz="1100" b="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이체 편하게 하라고 있는 기능이 오히려 </a:t>
                      </a:r>
                      <a:r>
                        <a:rPr lang="ko-KR" altLang="en-US" sz="1100" b="0" dirty="0">
                          <a:highlight>
                            <a:srgbClr val="FFFF00"/>
                          </a:highlight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불편</a:t>
                      </a:r>
                      <a:r>
                        <a:rPr lang="ko-KR" altLang="en-US" sz="1100" b="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하게 하네요</a:t>
                      </a:r>
                      <a:r>
                        <a:rPr lang="en-US" altLang="ko-KR" sz="1100" b="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. </a:t>
                      </a:r>
                      <a:r>
                        <a:rPr lang="ko-KR" altLang="en-US" sz="1100" b="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빨리 개선해주세요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277959192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A8ED72B3-7ED5-4E36-B2DC-909030D8DEEE}"/>
              </a:ext>
            </a:extLst>
          </p:cNvPr>
          <p:cNvSpPr txBox="1"/>
          <p:nvPr/>
        </p:nvSpPr>
        <p:spPr>
          <a:xfrm>
            <a:off x="3860888" y="1377654"/>
            <a:ext cx="3929442" cy="355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&lt; 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부정 리뷰 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&gt;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C5C99B26-C397-4740-987C-36BF08AF0BF3}"/>
              </a:ext>
            </a:extLst>
          </p:cNvPr>
          <p:cNvSpPr txBox="1"/>
          <p:nvPr/>
        </p:nvSpPr>
        <p:spPr>
          <a:xfrm>
            <a:off x="8141239" y="1377654"/>
            <a:ext cx="3929442" cy="355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&lt; 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긍정 리뷰 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&gt;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BCE2CD68-CE3D-4611-A5A3-D8C5078EA209}"/>
              </a:ext>
            </a:extLst>
          </p:cNvPr>
          <p:cNvSpPr txBox="1"/>
          <p:nvPr/>
        </p:nvSpPr>
        <p:spPr>
          <a:xfrm>
            <a:off x="4418147" y="4960794"/>
            <a:ext cx="744618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긍정리뷰 작성자 </a:t>
            </a:r>
            <a:r>
              <a:rPr lang="en-US" altLang="ko-KR" sz="16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&amp; </a:t>
            </a:r>
            <a:r>
              <a:rPr lang="ko-KR" altLang="en-US" sz="16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부정리뷰 작성자 모두 공통적으로 지문 인식 관련 불편 겪음</a:t>
            </a:r>
            <a:endParaRPr lang="en-US" altLang="ko-KR" sz="16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 marL="800100" lvl="1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6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로그인 및 이체 실패 </a:t>
            </a:r>
            <a:endParaRPr lang="en-US" altLang="ko-KR" sz="16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 marL="800100" lvl="1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6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삼성패스 연동 실패 </a:t>
            </a:r>
            <a:r>
              <a:rPr lang="en-US" altLang="ko-KR" sz="16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( </a:t>
            </a:r>
            <a:r>
              <a:rPr lang="ko-KR" altLang="en-US" sz="16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대부분 삼성 전자의 단말기에서 문제 발생 </a:t>
            </a:r>
            <a:r>
              <a:rPr lang="en-US" altLang="ko-KR" sz="16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</a:p>
          <a:p>
            <a:pPr marL="800100" lvl="1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600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에러메세지</a:t>
            </a:r>
            <a:r>
              <a:rPr lang="ko-KR" altLang="en-US" sz="16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r>
              <a:rPr lang="en-US" altLang="ko-KR" sz="16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(‘</a:t>
            </a:r>
            <a:r>
              <a:rPr lang="ko-KR" altLang="en-US" sz="1600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알수</a:t>
            </a:r>
            <a:r>
              <a:rPr lang="ko-KR" altLang="en-US" sz="16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없는 오류</a:t>
            </a:r>
            <a:r>
              <a:rPr lang="en-US" altLang="ko-KR" sz="16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’, ‘</a:t>
            </a:r>
            <a:r>
              <a:rPr lang="ko-KR" altLang="en-US" sz="16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지원단말이 아님</a:t>
            </a:r>
            <a:r>
              <a:rPr lang="en-US" altLang="ko-KR" sz="16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’)</a:t>
            </a:r>
          </a:p>
        </p:txBody>
      </p:sp>
    </p:spTree>
    <p:extLst>
      <p:ext uri="{BB962C8B-B14F-4D97-AF65-F5344CB8AC3E}">
        <p14:creationId xmlns:p14="http://schemas.microsoft.com/office/powerpoint/2010/main" val="12338735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A23CD17C-00D8-44CF-879C-D03C1B960898}"/>
              </a:ext>
            </a:extLst>
          </p:cNvPr>
          <p:cNvSpPr/>
          <p:nvPr/>
        </p:nvSpPr>
        <p:spPr>
          <a:xfrm>
            <a:off x="1793" y="0"/>
            <a:ext cx="3679200" cy="687181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이등변 삼각형 5">
            <a:extLst>
              <a:ext uri="{FF2B5EF4-FFF2-40B4-BE49-F238E27FC236}">
                <a16:creationId xmlns:a16="http://schemas.microsoft.com/office/drawing/2014/main" xmlns="" id="{8F575839-730B-4EDB-8763-B5E27AA2B91A}"/>
              </a:ext>
            </a:extLst>
          </p:cNvPr>
          <p:cNvSpPr/>
          <p:nvPr/>
        </p:nvSpPr>
        <p:spPr>
          <a:xfrm rot="10800000">
            <a:off x="3325447" y="-2"/>
            <a:ext cx="352469" cy="337187"/>
          </a:xfrm>
          <a:prstGeom prst="triangle">
            <a:avLst>
              <a:gd name="adj" fmla="val 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46D93B24-78B3-4504-B5D3-4DE1FBB865D9}"/>
              </a:ext>
            </a:extLst>
          </p:cNvPr>
          <p:cNvSpPr txBox="1"/>
          <p:nvPr/>
        </p:nvSpPr>
        <p:spPr>
          <a:xfrm>
            <a:off x="1562760" y="436744"/>
            <a:ext cx="1492716" cy="448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2000" spc="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연구 </a:t>
            </a:r>
            <a:r>
              <a:rPr lang="ko-KR" altLang="en-US" sz="2000" spc="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FF0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방법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A2797281-9619-4806-89DC-717BDE7F7643}"/>
              </a:ext>
            </a:extLst>
          </p:cNvPr>
          <p:cNvSpPr txBox="1"/>
          <p:nvPr/>
        </p:nvSpPr>
        <p:spPr>
          <a:xfrm>
            <a:off x="3970652" y="6403268"/>
            <a:ext cx="324128" cy="3556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400" spc="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1</a:t>
            </a:r>
            <a:endParaRPr lang="ko-KR" altLang="en-US" sz="1400" spc="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8E1089A8-1422-49D2-85CE-619106C82F14}"/>
              </a:ext>
            </a:extLst>
          </p:cNvPr>
          <p:cNvSpPr txBox="1"/>
          <p:nvPr/>
        </p:nvSpPr>
        <p:spPr>
          <a:xfrm>
            <a:off x="4809937" y="6403268"/>
            <a:ext cx="324128" cy="3556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400" spc="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alpha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2</a:t>
            </a:r>
            <a:endParaRPr lang="ko-KR" altLang="en-US" sz="1400" spc="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alpha val="50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xmlns="" id="{0814BBDC-3AB6-4715-A207-283CC3B09D64}"/>
              </a:ext>
            </a:extLst>
          </p:cNvPr>
          <p:cNvCxnSpPr/>
          <p:nvPr/>
        </p:nvCxnSpPr>
        <p:spPr>
          <a:xfrm>
            <a:off x="4358836" y="6581105"/>
            <a:ext cx="387045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E823CACF-7342-42B4-B6F9-4955E93730DD}"/>
              </a:ext>
            </a:extLst>
          </p:cNvPr>
          <p:cNvSpPr txBox="1"/>
          <p:nvPr/>
        </p:nvSpPr>
        <p:spPr>
          <a:xfrm>
            <a:off x="3978933" y="5836748"/>
            <a:ext cx="704039" cy="2991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사진출처</a:t>
            </a:r>
            <a:endParaRPr lang="en-US" altLang="ko-KR" sz="1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xmlns="" id="{B4B49799-B87E-454D-93CD-4FFD4525C66B}"/>
              </a:ext>
            </a:extLst>
          </p:cNvPr>
          <p:cNvSpPr txBox="1"/>
          <p:nvPr/>
        </p:nvSpPr>
        <p:spPr>
          <a:xfrm>
            <a:off x="3965542" y="6099210"/>
            <a:ext cx="1826141" cy="2991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:</a:t>
            </a:r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내 친구 옆에서 힘들어한다</a:t>
            </a:r>
            <a:endParaRPr lang="en-US" altLang="ko-KR" sz="1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xmlns="" id="{8D0F3EEC-2FB5-4B65-818E-657021AD0DE7}"/>
              </a:ext>
            </a:extLst>
          </p:cNvPr>
          <p:cNvSpPr txBox="1"/>
          <p:nvPr/>
        </p:nvSpPr>
        <p:spPr>
          <a:xfrm>
            <a:off x="36745" y="99556"/>
            <a:ext cx="163698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500" spc="-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alpha val="15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02</a:t>
            </a:r>
            <a:endParaRPr lang="ko-KR" altLang="en-US" sz="11500" spc="-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alpha val="15000"/>
                </a:schemeClr>
              </a:solidFill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  <p:sp>
        <p:nvSpPr>
          <p:cNvPr id="21" name="내용 개체 틀 2">
            <a:extLst>
              <a:ext uri="{FF2B5EF4-FFF2-40B4-BE49-F238E27FC236}">
                <a16:creationId xmlns:a16="http://schemas.microsoft.com/office/drawing/2014/main" xmlns="" id="{A6E915CC-B1BF-4410-B113-367F2BB4F82A}"/>
              </a:ext>
            </a:extLst>
          </p:cNvPr>
          <p:cNvSpPr txBox="1">
            <a:spLocks/>
          </p:cNvSpPr>
          <p:nvPr/>
        </p:nvSpPr>
        <p:spPr>
          <a:xfrm>
            <a:off x="3773621" y="394584"/>
            <a:ext cx="736110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/>
          </a:p>
          <a:p>
            <a:pPr marL="514350" indent="-514350">
              <a:buFont typeface="Arial" panose="020B0604020202020204" pitchFamily="34" charset="0"/>
              <a:buAutoNum type="arabicPeriod"/>
            </a:pP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EAE336E9-6C41-4CD0-A1B5-A3011390E53D}"/>
              </a:ext>
            </a:extLst>
          </p:cNvPr>
          <p:cNvSpPr txBox="1"/>
          <p:nvPr/>
        </p:nvSpPr>
        <p:spPr>
          <a:xfrm>
            <a:off x="1958025" y="2352541"/>
            <a:ext cx="1431802" cy="31624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1455" dirty="0"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데이터 </a:t>
            </a:r>
            <a:r>
              <a:rPr lang="ko-KR" altLang="en-US" sz="1455" dirty="0" err="1"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전처리</a:t>
            </a:r>
            <a:endParaRPr lang="ko-KR" altLang="en-US" sz="1455" dirty="0">
              <a:solidFill>
                <a:schemeClr val="bg1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4EE145CC-812B-4512-AF58-AB8B455D5EED}"/>
              </a:ext>
            </a:extLst>
          </p:cNvPr>
          <p:cNvSpPr txBox="1"/>
          <p:nvPr/>
        </p:nvSpPr>
        <p:spPr>
          <a:xfrm>
            <a:off x="1955094" y="3568794"/>
            <a:ext cx="1431802" cy="31624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55" dirty="0"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분석 모델 설정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48D8EF37-A564-434C-B9CC-DA8D26874A89}"/>
              </a:ext>
            </a:extLst>
          </p:cNvPr>
          <p:cNvSpPr txBox="1"/>
          <p:nvPr/>
        </p:nvSpPr>
        <p:spPr>
          <a:xfrm>
            <a:off x="1944656" y="4745922"/>
            <a:ext cx="1431802" cy="31624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55" dirty="0"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분석 모델 구현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05A5B1FE-1C78-48BE-9502-A5378661E507}"/>
              </a:ext>
            </a:extLst>
          </p:cNvPr>
          <p:cNvSpPr txBox="1"/>
          <p:nvPr/>
        </p:nvSpPr>
        <p:spPr>
          <a:xfrm>
            <a:off x="1971670" y="5889539"/>
            <a:ext cx="994183" cy="31624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55" dirty="0"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모델 평가</a:t>
            </a:r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833B1B52-BFA8-4040-BBA7-D873572D0F3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16623"/>
          <a:stretch/>
        </p:blipFill>
        <p:spPr>
          <a:xfrm>
            <a:off x="3940595" y="1505587"/>
            <a:ext cx="6340239" cy="2294519"/>
          </a:xfrm>
          <a:prstGeom prst="rect">
            <a:avLst/>
          </a:prstGeom>
        </p:spPr>
      </p:pic>
      <p:pic>
        <p:nvPicPr>
          <p:cNvPr id="7" name="그림 6" descr="스크린샷, 실내이(가) 표시된 사진&#10;&#10;자동 생성된 설명">
            <a:extLst>
              <a:ext uri="{FF2B5EF4-FFF2-40B4-BE49-F238E27FC236}">
                <a16:creationId xmlns:a16="http://schemas.microsoft.com/office/drawing/2014/main" xmlns="" id="{2B97F8A6-BE03-4DB5-BD6A-434229467B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8085" y="3852017"/>
            <a:ext cx="6399259" cy="1688636"/>
          </a:xfrm>
          <a:prstGeom prst="rect">
            <a:avLst/>
          </a:prstGeom>
        </p:spPr>
      </p:pic>
      <p:pic>
        <p:nvPicPr>
          <p:cNvPr id="9" name="그림 8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3C625A55-5E19-4C0A-9849-19B5C0481A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8085" y="5514213"/>
            <a:ext cx="6399259" cy="1066892"/>
          </a:xfrm>
          <a:prstGeom prst="rect">
            <a:avLst/>
          </a:prstGeom>
        </p:spPr>
      </p:pic>
      <p:sp>
        <p:nvSpPr>
          <p:cNvPr id="41" name="직사각형 40">
            <a:extLst>
              <a:ext uri="{FF2B5EF4-FFF2-40B4-BE49-F238E27FC236}">
                <a16:creationId xmlns:a16="http://schemas.microsoft.com/office/drawing/2014/main" xmlns="" id="{F3178E3A-647C-48CA-81A6-0A725D0BED0E}"/>
              </a:ext>
            </a:extLst>
          </p:cNvPr>
          <p:cNvSpPr/>
          <p:nvPr/>
        </p:nvSpPr>
        <p:spPr>
          <a:xfrm>
            <a:off x="3751332" y="3842442"/>
            <a:ext cx="6496012" cy="6313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5015798C-FE1E-42E0-A256-BDAFCBF9C1E8}"/>
              </a:ext>
            </a:extLst>
          </p:cNvPr>
          <p:cNvSpPr txBox="1"/>
          <p:nvPr/>
        </p:nvSpPr>
        <p:spPr>
          <a:xfrm>
            <a:off x="3770544" y="70485"/>
            <a:ext cx="722234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-윤고딕350" panose="02030504000101010101" pitchFamily="18" charset="-127"/>
                <a:ea typeface="-윤고딕350" panose="02030504000101010101" pitchFamily="18" charset="-127"/>
              </a:rPr>
              <a:t>스포츠 뉴스가</a:t>
            </a:r>
            <a:r>
              <a:rPr lang="en-US" altLang="ko-KR" sz="2400" dirty="0">
                <a:latin typeface="-윤고딕350" panose="02030504000101010101" pitchFamily="18" charset="-127"/>
                <a:ea typeface="-윤고딕350" panose="02030504000101010101" pitchFamily="18" charset="-127"/>
              </a:rPr>
              <a:t> </a:t>
            </a:r>
            <a:r>
              <a:rPr lang="ko-KR" altLang="en-US" sz="2400" dirty="0">
                <a:latin typeface="-윤고딕350" panose="02030504000101010101" pitchFamily="18" charset="-127"/>
                <a:ea typeface="-윤고딕350" panose="02030504000101010101" pitchFamily="18" charset="-127"/>
              </a:rPr>
              <a:t>주가 변화에 영향을 미칠까</a:t>
            </a:r>
            <a:r>
              <a:rPr lang="en-US" altLang="ko-KR" sz="2400" dirty="0">
                <a:latin typeface="-윤고딕350" panose="02030504000101010101" pitchFamily="18" charset="-127"/>
                <a:ea typeface="-윤고딕350" panose="02030504000101010101" pitchFamily="18" charset="-127"/>
              </a:rPr>
              <a:t>?</a:t>
            </a:r>
          </a:p>
          <a:p>
            <a:endParaRPr lang="en-US" altLang="ko-KR" sz="2400" dirty="0">
              <a:latin typeface="-윤고딕350" panose="02030504000101010101" pitchFamily="18" charset="-127"/>
              <a:ea typeface="-윤고딕350" panose="02030504000101010101" pitchFamily="18" charset="-127"/>
            </a:endParaRPr>
          </a:p>
          <a:p>
            <a:r>
              <a:rPr lang="ko-KR" altLang="en-US" sz="2400" dirty="0">
                <a:latin typeface="-윤고딕350" panose="02030504000101010101" pitchFamily="18" charset="-127"/>
                <a:ea typeface="-윤고딕350" panose="02030504000101010101" pitchFamily="18" charset="-127"/>
              </a:rPr>
              <a:t>같은 날 똑같은 뉴스가 주가 변화에 영향을 미칠까</a:t>
            </a:r>
            <a:r>
              <a:rPr lang="en-US" altLang="ko-KR" sz="2400" dirty="0">
                <a:latin typeface="-윤고딕350" panose="02030504000101010101" pitchFamily="18" charset="-127"/>
                <a:ea typeface="-윤고딕350" panose="02030504000101010101" pitchFamily="18" charset="-127"/>
              </a:rPr>
              <a:t>?</a:t>
            </a:r>
            <a:endParaRPr lang="ko-KR" altLang="en-US" sz="2400" dirty="0">
              <a:latin typeface="-윤고딕350" panose="02030504000101010101" pitchFamily="18" charset="-127"/>
              <a:ea typeface="-윤고딕350" panose="02030504000101010101" pitchFamily="18" charset="-127"/>
            </a:endParaRPr>
          </a:p>
          <a:p>
            <a:endParaRPr lang="ko-KR" altLang="en-US" sz="2400" dirty="0"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xmlns="" id="{EEF654CE-890C-49D7-97BB-48E229C9D4B0}"/>
              </a:ext>
            </a:extLst>
          </p:cNvPr>
          <p:cNvGrpSpPr/>
          <p:nvPr/>
        </p:nvGrpSpPr>
        <p:grpSpPr>
          <a:xfrm rot="16200000">
            <a:off x="-428863" y="3151084"/>
            <a:ext cx="4869885" cy="1026369"/>
            <a:chOff x="2156461" y="1403581"/>
            <a:chExt cx="8910176" cy="871944"/>
          </a:xfrm>
        </p:grpSpPr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xmlns="" id="{55C1FC75-A710-4235-9ECB-39C4950D1ECE}"/>
                </a:ext>
              </a:extLst>
            </p:cNvPr>
            <p:cNvCxnSpPr>
              <a:cxnSpLocks/>
              <a:stCxn id="50" idx="6"/>
            </p:cNvCxnSpPr>
            <p:nvPr/>
          </p:nvCxnSpPr>
          <p:spPr>
            <a:xfrm>
              <a:off x="2452038" y="1551370"/>
              <a:ext cx="8329883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xmlns="" id="{339BDE29-877A-48CA-A9A6-BB6E5C4E041C}"/>
                </a:ext>
              </a:extLst>
            </p:cNvPr>
            <p:cNvSpPr/>
            <p:nvPr/>
          </p:nvSpPr>
          <p:spPr>
            <a:xfrm>
              <a:off x="2156461" y="1403581"/>
              <a:ext cx="295578" cy="29557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xmlns="" id="{8CE1ABB1-A5A2-4352-80B3-9D2446DA884D}"/>
                </a:ext>
              </a:extLst>
            </p:cNvPr>
            <p:cNvSpPr/>
            <p:nvPr/>
          </p:nvSpPr>
          <p:spPr>
            <a:xfrm>
              <a:off x="4224584" y="1403581"/>
              <a:ext cx="295578" cy="29557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92"/>
            </a:p>
          </p:txBody>
        </p: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xmlns="" id="{095BA3E8-373C-4FCA-9979-11937D60368F}"/>
                </a:ext>
              </a:extLst>
            </p:cNvPr>
            <p:cNvSpPr/>
            <p:nvPr/>
          </p:nvSpPr>
          <p:spPr>
            <a:xfrm>
              <a:off x="6438068" y="1403581"/>
              <a:ext cx="295578" cy="29557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92"/>
            </a:p>
          </p:txBody>
        </p: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xmlns="" id="{A1E9B5C0-F5E3-4B6E-BD92-0543DC5535AE}"/>
                </a:ext>
              </a:extLst>
            </p:cNvPr>
            <p:cNvSpPr/>
            <p:nvPr/>
          </p:nvSpPr>
          <p:spPr>
            <a:xfrm>
              <a:off x="8574456" y="1403581"/>
              <a:ext cx="295578" cy="295578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92"/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xmlns="" id="{02184157-16ED-410C-B405-8EF201F9DA73}"/>
                </a:ext>
              </a:extLst>
            </p:cNvPr>
            <p:cNvSpPr/>
            <p:nvPr/>
          </p:nvSpPr>
          <p:spPr>
            <a:xfrm>
              <a:off x="10771059" y="1403581"/>
              <a:ext cx="295578" cy="295578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92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xmlns="" id="{FCAAE354-22D9-4DE7-9F2D-7AD530A4F47A}"/>
                </a:ext>
              </a:extLst>
            </p:cNvPr>
            <p:cNvSpPr txBox="1"/>
            <p:nvPr/>
          </p:nvSpPr>
          <p:spPr>
            <a:xfrm>
              <a:off x="3866431" y="1980769"/>
              <a:ext cx="221707" cy="286884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endParaRPr lang="ko-KR" altLang="en-US" sz="1455" dirty="0">
                <a:latin typeface="-윤고딕320" panose="02030504000101010101" pitchFamily="18" charset="-127"/>
                <a:ea typeface="-윤고딕320" panose="02030504000101010101" pitchFamily="18" charset="-127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xmlns="" id="{01469B7C-1998-4DE3-A91B-67B59AE43365}"/>
                </a:ext>
              </a:extLst>
            </p:cNvPr>
            <p:cNvSpPr txBox="1"/>
            <p:nvPr/>
          </p:nvSpPr>
          <p:spPr>
            <a:xfrm>
              <a:off x="5985918" y="1988641"/>
              <a:ext cx="221707" cy="286884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endParaRPr lang="ko-KR" altLang="en-US" sz="1455" dirty="0">
                <a:latin typeface="-윤고딕320" panose="02030504000101010101" pitchFamily="18" charset="-127"/>
                <a:ea typeface="-윤고딕320" panose="02030504000101010101" pitchFamily="18" charset="-127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xmlns="" id="{2ECC9922-989A-4153-BDAD-F91E92454C10}"/>
                </a:ext>
              </a:extLst>
            </p:cNvPr>
            <p:cNvSpPr txBox="1"/>
            <p:nvPr/>
          </p:nvSpPr>
          <p:spPr>
            <a:xfrm>
              <a:off x="8131379" y="1980170"/>
              <a:ext cx="221707" cy="286884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endParaRPr lang="ko-KR" altLang="en-US" sz="1455" dirty="0">
                <a:latin typeface="-윤고딕320" panose="02030504000101010101" pitchFamily="18" charset="-127"/>
                <a:ea typeface="-윤고딕320" panose="02030504000101010101" pitchFamily="18" charset="-127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xmlns="" id="{D931EBCF-390B-4C82-B826-1044A81F057B}"/>
                </a:ext>
              </a:extLst>
            </p:cNvPr>
            <p:cNvSpPr txBox="1"/>
            <p:nvPr/>
          </p:nvSpPr>
          <p:spPr>
            <a:xfrm>
              <a:off x="10104823" y="1980170"/>
              <a:ext cx="221707" cy="286884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endParaRPr lang="ko-KR" altLang="en-US" sz="1455" dirty="0">
                <a:latin typeface="-윤고딕320" panose="02030504000101010101" pitchFamily="18" charset="-127"/>
                <a:ea typeface="-윤고딕320" panose="02030504000101010101" pitchFamily="18" charset="-127"/>
                <a:cs typeface="조선일보명조" panose="02030304000000000000" pitchFamily="18" charset="-127"/>
              </a:endParaRPr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xmlns="" id="{4C791E6C-097B-4EF0-ACC9-49CC1373C942}"/>
              </a:ext>
            </a:extLst>
          </p:cNvPr>
          <p:cNvSpPr txBox="1"/>
          <p:nvPr/>
        </p:nvSpPr>
        <p:spPr>
          <a:xfrm>
            <a:off x="1933334" y="1188043"/>
            <a:ext cx="1431802" cy="31624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1455" dirty="0"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데이터 분석</a:t>
            </a:r>
          </a:p>
        </p:txBody>
      </p:sp>
    </p:spTree>
    <p:extLst>
      <p:ext uri="{BB962C8B-B14F-4D97-AF65-F5344CB8AC3E}">
        <p14:creationId xmlns:p14="http://schemas.microsoft.com/office/powerpoint/2010/main" val="106214455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xmlns="" id="{31240F14-8C40-417D-8C35-474F36349DF1}"/>
              </a:ext>
            </a:extLst>
          </p:cNvPr>
          <p:cNvSpPr/>
          <p:nvPr/>
        </p:nvSpPr>
        <p:spPr>
          <a:xfrm>
            <a:off x="0" y="-1"/>
            <a:ext cx="3679200" cy="687181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xmlns="" id="{CD5686C5-2C12-414C-8811-22FA054622EB}"/>
              </a:ext>
            </a:extLst>
          </p:cNvPr>
          <p:cNvSpPr txBox="1"/>
          <p:nvPr/>
        </p:nvSpPr>
        <p:spPr>
          <a:xfrm>
            <a:off x="292708" y="1205461"/>
            <a:ext cx="1659429" cy="620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2800" spc="3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C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우리은행</a:t>
            </a:r>
            <a:endParaRPr lang="en-US" altLang="ko-KR" sz="2800" spc="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xmlns="" id="{7D17F91E-33EA-407D-ADA9-F46C82AE8262}"/>
              </a:ext>
            </a:extLst>
          </p:cNvPr>
          <p:cNvSpPr txBox="1"/>
          <p:nvPr/>
        </p:nvSpPr>
        <p:spPr>
          <a:xfrm>
            <a:off x="-397270" y="371705"/>
            <a:ext cx="163698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500" spc="-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alpha val="15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03</a:t>
            </a:r>
            <a:endParaRPr lang="ko-KR" altLang="en-US" sz="11500" spc="-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alpha val="15000"/>
                </a:schemeClr>
              </a:solidFill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xmlns="" id="{BD17807C-BED8-44BB-8F12-8259C2570FCD}"/>
              </a:ext>
            </a:extLst>
          </p:cNvPr>
          <p:cNvSpPr txBox="1"/>
          <p:nvPr/>
        </p:nvSpPr>
        <p:spPr>
          <a:xfrm>
            <a:off x="299671" y="1751570"/>
            <a:ext cx="1843774" cy="5192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우리은행 </a:t>
            </a:r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&lt; </a:t>
            </a:r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원터치 개인 </a:t>
            </a:r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&gt;</a:t>
            </a:r>
          </a:p>
          <a:p>
            <a:pPr marL="171450" indent="-171450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평균 평점 </a:t>
            </a:r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3.4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AC223B7D-6722-4B73-9D69-756E61FABDCE}"/>
              </a:ext>
            </a:extLst>
          </p:cNvPr>
          <p:cNvSpPr txBox="1"/>
          <p:nvPr/>
        </p:nvSpPr>
        <p:spPr>
          <a:xfrm>
            <a:off x="3825458" y="481400"/>
            <a:ext cx="2101857" cy="5447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2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4) </a:t>
            </a:r>
            <a:r>
              <a:rPr lang="ko-KR" altLang="en-US" sz="2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문제점 분석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913CF1AD-A945-4455-AFFE-395E7A0843C4}"/>
              </a:ext>
            </a:extLst>
          </p:cNvPr>
          <p:cNvSpPr txBox="1"/>
          <p:nvPr/>
        </p:nvSpPr>
        <p:spPr>
          <a:xfrm>
            <a:off x="4288615" y="990064"/>
            <a:ext cx="4099772" cy="393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-</a:t>
            </a:r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‘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지문</a:t>
            </a:r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’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이 포함된 리뷰 분석</a:t>
            </a:r>
            <a:endParaRPr lang="en-US" altLang="ko-KR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28717C4B-182B-4920-BB39-70DBC54CF0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39" r="2926"/>
          <a:stretch/>
        </p:blipFill>
        <p:spPr>
          <a:xfrm>
            <a:off x="6418066" y="1558188"/>
            <a:ext cx="5288066" cy="3097854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69FBDD22-3DB4-4062-AB49-4CC016DDCC33}"/>
              </a:ext>
            </a:extLst>
          </p:cNvPr>
          <p:cNvSpPr/>
          <p:nvPr/>
        </p:nvSpPr>
        <p:spPr>
          <a:xfrm>
            <a:off x="8879993" y="2545272"/>
            <a:ext cx="1000560" cy="233784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xmlns="" id="{60D263C0-65FE-4BE3-A024-274634204CAD}"/>
              </a:ext>
            </a:extLst>
          </p:cNvPr>
          <p:cNvSpPr/>
          <p:nvPr/>
        </p:nvSpPr>
        <p:spPr>
          <a:xfrm>
            <a:off x="10209652" y="3638962"/>
            <a:ext cx="1015601" cy="816490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xmlns="" id="{DB26694A-7916-4023-9D52-61D53FF25D39}"/>
              </a:ext>
            </a:extLst>
          </p:cNvPr>
          <p:cNvGraphicFramePr>
            <a:graphicFrameLocks noGrp="1"/>
          </p:cNvGraphicFramePr>
          <p:nvPr/>
        </p:nvGraphicFramePr>
        <p:xfrm>
          <a:off x="4165324" y="5253293"/>
          <a:ext cx="7579715" cy="67564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515943">
                  <a:extLst>
                    <a:ext uri="{9D8B030D-6E8A-4147-A177-3AD203B41FA5}">
                      <a16:colId xmlns:a16="http://schemas.microsoft.com/office/drawing/2014/main" xmlns="" val="2003257818"/>
                    </a:ext>
                  </a:extLst>
                </a:gridCol>
                <a:gridCol w="1515943">
                  <a:extLst>
                    <a:ext uri="{9D8B030D-6E8A-4147-A177-3AD203B41FA5}">
                      <a16:colId xmlns:a16="http://schemas.microsoft.com/office/drawing/2014/main" xmlns="" val="3914689588"/>
                    </a:ext>
                  </a:extLst>
                </a:gridCol>
                <a:gridCol w="1515943">
                  <a:extLst>
                    <a:ext uri="{9D8B030D-6E8A-4147-A177-3AD203B41FA5}">
                      <a16:colId xmlns:a16="http://schemas.microsoft.com/office/drawing/2014/main" xmlns="" val="1021814302"/>
                    </a:ext>
                  </a:extLst>
                </a:gridCol>
                <a:gridCol w="1515943">
                  <a:extLst>
                    <a:ext uri="{9D8B030D-6E8A-4147-A177-3AD203B41FA5}">
                      <a16:colId xmlns:a16="http://schemas.microsoft.com/office/drawing/2014/main" xmlns="" val="1891923110"/>
                    </a:ext>
                  </a:extLst>
                </a:gridCol>
                <a:gridCol w="1515943">
                  <a:extLst>
                    <a:ext uri="{9D8B030D-6E8A-4147-A177-3AD203B41FA5}">
                      <a16:colId xmlns:a16="http://schemas.microsoft.com/office/drawing/2014/main" xmlns="" val="3018749118"/>
                    </a:ext>
                  </a:extLst>
                </a:gridCol>
              </a:tblGrid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ko-KR" altLang="en-US" sz="105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전체 리뷰 중 </a:t>
                      </a:r>
                      <a:endParaRPr lang="en-US" altLang="ko-KR" sz="105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  <a:p>
                      <a:pPr algn="ctr"/>
                      <a:r>
                        <a:rPr lang="ko-KR" altLang="en-US" sz="105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생체인증</a:t>
                      </a:r>
                      <a:r>
                        <a:rPr lang="en-US" altLang="ko-KR" sz="105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(</a:t>
                      </a:r>
                      <a:r>
                        <a:rPr lang="ko-KR" altLang="en-US" sz="105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지문 포함</a:t>
                      </a:r>
                      <a:r>
                        <a:rPr lang="en-US" altLang="ko-KR" sz="105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) </a:t>
                      </a:r>
                    </a:p>
                    <a:p>
                      <a:pPr algn="ctr"/>
                      <a:r>
                        <a:rPr lang="ko-KR" altLang="en-US" sz="105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리뷰의 비율</a:t>
                      </a:r>
                      <a:endParaRPr lang="en-US" altLang="ko-KR" sz="105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신한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KB</a:t>
                      </a:r>
                      <a:endParaRPr lang="ko-KR" altLang="en-US" sz="12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하나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우리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18584489"/>
                  </a:ext>
                </a:extLst>
              </a:tr>
              <a:tr h="295594"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rgbClr val="FF0000"/>
                          </a:solidFill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8.23%</a:t>
                      </a:r>
                      <a:endParaRPr lang="ko-KR" altLang="en-US" sz="1400" b="0" dirty="0">
                        <a:solidFill>
                          <a:srgbClr val="FF0000"/>
                        </a:solidFill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rgbClr val="FF0000"/>
                          </a:solidFill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7.12%</a:t>
                      </a:r>
                      <a:endParaRPr lang="ko-KR" altLang="en-US" sz="1400" b="0" dirty="0">
                        <a:solidFill>
                          <a:srgbClr val="FF0000"/>
                        </a:solidFill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rgbClr val="FF0000"/>
                          </a:solidFill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6.19%</a:t>
                      </a:r>
                      <a:endParaRPr lang="ko-KR" altLang="en-US" sz="1400" b="0" dirty="0">
                        <a:solidFill>
                          <a:srgbClr val="FF0000"/>
                        </a:solidFill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rgbClr val="FF0000"/>
                          </a:solidFill>
                          <a:highlight>
                            <a:srgbClr val="FFFF00"/>
                          </a:highlight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47.51%</a:t>
                      </a:r>
                      <a:endParaRPr lang="ko-KR" altLang="en-US" sz="1400" b="0" dirty="0">
                        <a:solidFill>
                          <a:srgbClr val="FF0000"/>
                        </a:solidFill>
                        <a:highlight>
                          <a:srgbClr val="FFFF00"/>
                        </a:highlight>
                        <a:latin typeface="-윤고딕350" panose="02030504000101010101" pitchFamily="18" charset="-127"/>
                        <a:ea typeface="-윤고딕350" panose="0203050400010101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09926221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D626643C-F5FE-470E-982B-18F49B3FE1F1}"/>
              </a:ext>
            </a:extLst>
          </p:cNvPr>
          <p:cNvSpPr txBox="1"/>
          <p:nvPr/>
        </p:nvSpPr>
        <p:spPr>
          <a:xfrm>
            <a:off x="7128389" y="4668367"/>
            <a:ext cx="47346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2019.5.29 </a:t>
            </a:r>
            <a:r>
              <a:rPr lang="ko-KR" altLang="en-US" sz="1200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데일리안</a:t>
            </a:r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뉴스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(http://www.dailian.co.kr/news/view/798714/?sc=naver)</a:t>
            </a:r>
            <a:endParaRPr lang="ko-KR" altLang="en-US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0B1028EC-C478-4485-9414-92E1FEC1B483}"/>
              </a:ext>
            </a:extLst>
          </p:cNvPr>
          <p:cNvSpPr/>
          <p:nvPr/>
        </p:nvSpPr>
        <p:spPr>
          <a:xfrm>
            <a:off x="4145748" y="2207463"/>
            <a:ext cx="2408961" cy="17993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현재 모바일 뱅킹 앱을 다운받을 수 있는 구글 플레이 스토어에는 우리은행 앱에서 생체인증 기능이 제대로 작동하지 않고 있다는  </a:t>
            </a:r>
            <a:r>
              <a:rPr lang="ko-KR" altLang="en-US" sz="1200" dirty="0" err="1">
                <a:solidFill>
                  <a:schemeClr val="tx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민원성</a:t>
            </a:r>
            <a:r>
              <a:rPr lang="ko-KR" altLang="en-US" sz="1200" dirty="0">
                <a:solidFill>
                  <a:schemeClr val="tx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 글이 줄지어 올라오고 있다</a:t>
            </a:r>
          </a:p>
        </p:txBody>
      </p:sp>
      <p:pic>
        <p:nvPicPr>
          <p:cNvPr id="1026" name="Picture 2" descr="ë°ì´í pngì ëí ì´ë¯¸ì§ ê²ìê²°ê³¼">
            <a:extLst>
              <a:ext uri="{FF2B5EF4-FFF2-40B4-BE49-F238E27FC236}">
                <a16:creationId xmlns:a16="http://schemas.microsoft.com/office/drawing/2014/main" xmlns="" id="{B5FF54EB-8385-4724-96F0-5760D500C5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0155" y="2212806"/>
            <a:ext cx="614729" cy="6147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" descr="ë°ì´í pngì ëí ì´ë¯¸ì§ ê²ìê²°ê³¼">
            <a:extLst>
              <a:ext uri="{FF2B5EF4-FFF2-40B4-BE49-F238E27FC236}">
                <a16:creationId xmlns:a16="http://schemas.microsoft.com/office/drawing/2014/main" xmlns="" id="{0221E77D-972E-4CE3-AD40-8226270D22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809401" y="3392037"/>
            <a:ext cx="614729" cy="6147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264000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xmlns="" id="{31240F14-8C40-417D-8C35-474F36349DF1}"/>
              </a:ext>
            </a:extLst>
          </p:cNvPr>
          <p:cNvSpPr/>
          <p:nvPr/>
        </p:nvSpPr>
        <p:spPr>
          <a:xfrm>
            <a:off x="0" y="-1"/>
            <a:ext cx="3679200" cy="687181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xmlns="" id="{4F9EA4BD-05C0-41C1-B3BF-100F6D73ADBF}"/>
              </a:ext>
            </a:extLst>
          </p:cNvPr>
          <p:cNvSpPr txBox="1"/>
          <p:nvPr/>
        </p:nvSpPr>
        <p:spPr>
          <a:xfrm>
            <a:off x="-415641" y="134471"/>
            <a:ext cx="1715523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500" spc="-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alpha val="15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03</a:t>
            </a:r>
            <a:endParaRPr lang="ko-KR" altLang="en-US" sz="11500" spc="-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alpha val="15000"/>
                </a:schemeClr>
              </a:solidFill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B50B6E43-4001-49A1-BB88-C32287B7B41F}"/>
              </a:ext>
            </a:extLst>
          </p:cNvPr>
          <p:cNvSpPr txBox="1"/>
          <p:nvPr/>
        </p:nvSpPr>
        <p:spPr>
          <a:xfrm>
            <a:off x="442120" y="1194291"/>
            <a:ext cx="20684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C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카카오뱅크</a:t>
            </a:r>
            <a:endParaRPr lang="ko-KR" altLang="en-US" sz="2400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xmlns="" id="{5C9E4E3C-6CF7-4D64-A6BE-3B9CC6C32789}"/>
              </a:ext>
            </a:extLst>
          </p:cNvPr>
          <p:cNvSpPr txBox="1"/>
          <p:nvPr/>
        </p:nvSpPr>
        <p:spPr>
          <a:xfrm>
            <a:off x="446365" y="1650646"/>
            <a:ext cx="2013693" cy="4893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카카오뱅크 </a:t>
            </a:r>
            <a:r>
              <a:rPr lang="en-US" altLang="ko-KR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– </a:t>
            </a:r>
            <a:r>
              <a:rPr lang="ko-KR" altLang="en-US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같지만 </a:t>
            </a:r>
            <a:r>
              <a:rPr lang="ko-KR" altLang="en-US" sz="10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다른은행</a:t>
            </a:r>
            <a:endParaRPr lang="en-US" altLang="ko-KR" sz="10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평점 </a:t>
            </a:r>
            <a:r>
              <a:rPr lang="en-US" altLang="ko-KR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4.0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1F412E86-2208-4C48-9C31-2CDB694E9B81}"/>
              </a:ext>
            </a:extLst>
          </p:cNvPr>
          <p:cNvSpPr txBox="1"/>
          <p:nvPr/>
        </p:nvSpPr>
        <p:spPr>
          <a:xfrm>
            <a:off x="3825458" y="167638"/>
            <a:ext cx="2101857" cy="5447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2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1) </a:t>
            </a:r>
            <a:r>
              <a:rPr lang="ko-KR" altLang="en-US" sz="2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사용 데이터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xmlns="" id="{68103713-3DB1-423C-88BC-A2ECB484E4F4}"/>
              </a:ext>
            </a:extLst>
          </p:cNvPr>
          <p:cNvGrpSpPr/>
          <p:nvPr/>
        </p:nvGrpSpPr>
        <p:grpSpPr>
          <a:xfrm>
            <a:off x="6096000" y="915560"/>
            <a:ext cx="4732352" cy="2710510"/>
            <a:chOff x="1120115" y="1570980"/>
            <a:chExt cx="8303803" cy="4553369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xmlns="" id="{9B8DBD62-7ED0-4A45-B219-14F8E7B380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025"/>
            <a:stretch/>
          </p:blipFill>
          <p:spPr>
            <a:xfrm>
              <a:off x="1120115" y="1570980"/>
              <a:ext cx="8176286" cy="1954246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xmlns="" id="{57E44D27-1C13-4651-9B1C-D9ADB9CB4F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925"/>
            <a:stretch/>
          </p:blipFill>
          <p:spPr>
            <a:xfrm>
              <a:off x="1120115" y="4449693"/>
              <a:ext cx="8303803" cy="1674656"/>
            </a:xfrm>
            <a:prstGeom prst="rect">
              <a:avLst/>
            </a:prstGeom>
          </p:spPr>
        </p:pic>
      </p:grp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B4D88CB1-143D-41E8-8AD1-B1F57AE18362}"/>
              </a:ext>
            </a:extLst>
          </p:cNvPr>
          <p:cNvCxnSpPr/>
          <p:nvPr/>
        </p:nvCxnSpPr>
        <p:spPr>
          <a:xfrm>
            <a:off x="4078941" y="3818964"/>
            <a:ext cx="7324165" cy="0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그룹 17">
            <a:extLst>
              <a:ext uri="{FF2B5EF4-FFF2-40B4-BE49-F238E27FC236}">
                <a16:creationId xmlns:a16="http://schemas.microsoft.com/office/drawing/2014/main" xmlns="" id="{595DF904-8525-42C6-8CA9-8310A180D8BD}"/>
              </a:ext>
            </a:extLst>
          </p:cNvPr>
          <p:cNvGrpSpPr/>
          <p:nvPr/>
        </p:nvGrpSpPr>
        <p:grpSpPr>
          <a:xfrm>
            <a:off x="8415981" y="2122784"/>
            <a:ext cx="45719" cy="448766"/>
            <a:chOff x="8380121" y="2122784"/>
            <a:chExt cx="45719" cy="448766"/>
          </a:xfrm>
          <a:solidFill>
            <a:schemeClr val="tx1"/>
          </a:solidFill>
        </p:grpSpPr>
        <p:sp>
          <p:nvSpPr>
            <p:cNvPr id="19" name="타원 18">
              <a:extLst>
                <a:ext uri="{FF2B5EF4-FFF2-40B4-BE49-F238E27FC236}">
                  <a16:creationId xmlns:a16="http://schemas.microsoft.com/office/drawing/2014/main" xmlns="" id="{9BEB3F59-CA8F-4A16-870D-EEA1CF115DDE}"/>
                </a:ext>
              </a:extLst>
            </p:cNvPr>
            <p:cNvSpPr/>
            <p:nvPr/>
          </p:nvSpPr>
          <p:spPr>
            <a:xfrm>
              <a:off x="8380121" y="2122784"/>
              <a:ext cx="45719" cy="45719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xmlns="" id="{62D2DD2E-7454-4399-B2A0-430A64665813}"/>
                </a:ext>
              </a:extLst>
            </p:cNvPr>
            <p:cNvSpPr/>
            <p:nvPr/>
          </p:nvSpPr>
          <p:spPr>
            <a:xfrm>
              <a:off x="8380121" y="2223155"/>
              <a:ext cx="45719" cy="45719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xmlns="" id="{EE8ADD63-144B-4CAC-84EF-5E2405A1E3B9}"/>
                </a:ext>
              </a:extLst>
            </p:cNvPr>
            <p:cNvSpPr/>
            <p:nvPr/>
          </p:nvSpPr>
          <p:spPr>
            <a:xfrm>
              <a:off x="8380121" y="2330332"/>
              <a:ext cx="45719" cy="45719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xmlns="" id="{60C6EFD6-ADE9-4E31-AC2B-A8942AD8F591}"/>
                </a:ext>
              </a:extLst>
            </p:cNvPr>
            <p:cNvSpPr/>
            <p:nvPr/>
          </p:nvSpPr>
          <p:spPr>
            <a:xfrm>
              <a:off x="8380121" y="2437509"/>
              <a:ext cx="45719" cy="45719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xmlns="" id="{C9BC1B0E-E376-4E4B-8463-69375039BF7F}"/>
                </a:ext>
              </a:extLst>
            </p:cNvPr>
            <p:cNvSpPr/>
            <p:nvPr/>
          </p:nvSpPr>
          <p:spPr>
            <a:xfrm>
              <a:off x="8380121" y="2525831"/>
              <a:ext cx="45719" cy="45719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xmlns="" id="{0C994F1B-3A74-4B49-81D7-7AE2C12DFA37}"/>
              </a:ext>
            </a:extLst>
          </p:cNvPr>
          <p:cNvGrpSpPr/>
          <p:nvPr/>
        </p:nvGrpSpPr>
        <p:grpSpPr>
          <a:xfrm>
            <a:off x="8415981" y="5110288"/>
            <a:ext cx="45719" cy="448766"/>
            <a:chOff x="8380121" y="2122784"/>
            <a:chExt cx="45719" cy="448766"/>
          </a:xfrm>
          <a:solidFill>
            <a:schemeClr val="tx1"/>
          </a:solidFill>
        </p:grpSpPr>
        <p:sp>
          <p:nvSpPr>
            <p:cNvPr id="25" name="타원 24">
              <a:extLst>
                <a:ext uri="{FF2B5EF4-FFF2-40B4-BE49-F238E27FC236}">
                  <a16:creationId xmlns:a16="http://schemas.microsoft.com/office/drawing/2014/main" xmlns="" id="{8DA01656-BB59-4856-80E2-1F7B39BC324B}"/>
                </a:ext>
              </a:extLst>
            </p:cNvPr>
            <p:cNvSpPr/>
            <p:nvPr/>
          </p:nvSpPr>
          <p:spPr>
            <a:xfrm>
              <a:off x="8380121" y="2122784"/>
              <a:ext cx="45719" cy="45719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xmlns="" id="{EBD168B4-4FC4-4249-A257-84B67379A715}"/>
                </a:ext>
              </a:extLst>
            </p:cNvPr>
            <p:cNvSpPr/>
            <p:nvPr/>
          </p:nvSpPr>
          <p:spPr>
            <a:xfrm>
              <a:off x="8380121" y="2223155"/>
              <a:ext cx="45719" cy="45719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xmlns="" id="{D2B5B648-9A97-42FA-BF6F-58B12FCD0710}"/>
                </a:ext>
              </a:extLst>
            </p:cNvPr>
            <p:cNvSpPr/>
            <p:nvPr/>
          </p:nvSpPr>
          <p:spPr>
            <a:xfrm>
              <a:off x="8380121" y="2330332"/>
              <a:ext cx="45719" cy="45719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xmlns="" id="{45567422-6D85-484F-89DF-2C21BEB6A4CE}"/>
                </a:ext>
              </a:extLst>
            </p:cNvPr>
            <p:cNvSpPr/>
            <p:nvPr/>
          </p:nvSpPr>
          <p:spPr>
            <a:xfrm>
              <a:off x="8380121" y="2437509"/>
              <a:ext cx="45719" cy="45719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xmlns="" id="{70F9E6B3-0F2B-408D-987F-15633D552034}"/>
                </a:ext>
              </a:extLst>
            </p:cNvPr>
            <p:cNvSpPr/>
            <p:nvPr/>
          </p:nvSpPr>
          <p:spPr>
            <a:xfrm>
              <a:off x="8380121" y="2525831"/>
              <a:ext cx="45719" cy="45719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xmlns="" id="{FDD1E6F8-A49B-460F-9CD3-2C4D78DF5FB3}"/>
              </a:ext>
            </a:extLst>
          </p:cNvPr>
          <p:cNvGrpSpPr/>
          <p:nvPr/>
        </p:nvGrpSpPr>
        <p:grpSpPr>
          <a:xfrm>
            <a:off x="6146626" y="3949891"/>
            <a:ext cx="4732352" cy="2448334"/>
            <a:chOff x="1074473" y="2257425"/>
            <a:chExt cx="7302177" cy="3795902"/>
          </a:xfrm>
        </p:grpSpPr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xmlns="" id="{D6F2413F-186B-4579-9C83-E8DBE2F1EB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102"/>
            <a:stretch/>
          </p:blipFill>
          <p:spPr>
            <a:xfrm>
              <a:off x="1074473" y="2257425"/>
              <a:ext cx="7155126" cy="1729359"/>
            </a:xfrm>
            <a:prstGeom prst="rect">
              <a:avLst/>
            </a:prstGeom>
          </p:spPr>
        </p:pic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xmlns="" id="{FD44D62B-B858-448E-A976-DDF6004FD3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5289"/>
            <a:stretch/>
          </p:blipFill>
          <p:spPr>
            <a:xfrm>
              <a:off x="1074473" y="4571617"/>
              <a:ext cx="7302177" cy="1481710"/>
            </a:xfrm>
            <a:prstGeom prst="rect">
              <a:avLst/>
            </a:prstGeom>
          </p:spPr>
        </p:pic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8B1D5546-19C6-4119-880A-2E4ECFE6DAE0}"/>
              </a:ext>
            </a:extLst>
          </p:cNvPr>
          <p:cNvSpPr txBox="1"/>
          <p:nvPr/>
        </p:nvSpPr>
        <p:spPr>
          <a:xfrm>
            <a:off x="3945733" y="2007166"/>
            <a:ext cx="21018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부정 리뷰</a:t>
            </a:r>
            <a:endParaRPr lang="en-US" altLang="ko-KR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 algn="ctr"/>
            <a:r>
              <a:rPr lang="en-US" altLang="ko-KR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(887</a:t>
            </a:r>
            <a:r>
              <a:rPr lang="ko-KR" altLang="en-US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개</a:t>
            </a:r>
            <a:r>
              <a:rPr lang="en-US" altLang="ko-KR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  <a:endParaRPr lang="ko-KR" altLang="en-US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4AAD6F33-FC23-4CBA-AFFA-790EF1162F23}"/>
              </a:ext>
            </a:extLst>
          </p:cNvPr>
          <p:cNvSpPr txBox="1"/>
          <p:nvPr/>
        </p:nvSpPr>
        <p:spPr>
          <a:xfrm>
            <a:off x="3945733" y="4984432"/>
            <a:ext cx="21018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긍정 리뷰</a:t>
            </a:r>
            <a:endParaRPr lang="en-US" altLang="ko-KR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 algn="ctr"/>
            <a:r>
              <a:rPr lang="en-US" altLang="ko-KR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(844</a:t>
            </a:r>
            <a:r>
              <a:rPr lang="ko-KR" altLang="en-US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8D38AF4B-7477-446B-9D13-3697AF4C12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945649"/>
            <a:ext cx="4858871" cy="113216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28100E77-6CDE-4812-B99C-76C25EAF46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44412" y="3951235"/>
            <a:ext cx="4872251" cy="109759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EF532B32-BA36-4F74-9DCF-320A99C1C07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6000" y="5442531"/>
            <a:ext cx="4773905" cy="909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5428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xmlns="" id="{31240F14-8C40-417D-8C35-474F36349DF1}"/>
              </a:ext>
            </a:extLst>
          </p:cNvPr>
          <p:cNvSpPr/>
          <p:nvPr/>
        </p:nvSpPr>
        <p:spPr>
          <a:xfrm>
            <a:off x="0" y="-1"/>
            <a:ext cx="3679200" cy="687181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xmlns="" id="{4F9EA4BD-05C0-41C1-B3BF-100F6D73ADBF}"/>
              </a:ext>
            </a:extLst>
          </p:cNvPr>
          <p:cNvSpPr txBox="1"/>
          <p:nvPr/>
        </p:nvSpPr>
        <p:spPr>
          <a:xfrm>
            <a:off x="-415641" y="134471"/>
            <a:ext cx="1715523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500" spc="-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alpha val="15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03</a:t>
            </a:r>
            <a:endParaRPr lang="ko-KR" altLang="en-US" sz="11500" spc="-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alpha val="15000"/>
                </a:schemeClr>
              </a:solidFill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B50B6E43-4001-49A1-BB88-C32287B7B41F}"/>
              </a:ext>
            </a:extLst>
          </p:cNvPr>
          <p:cNvSpPr txBox="1"/>
          <p:nvPr/>
        </p:nvSpPr>
        <p:spPr>
          <a:xfrm>
            <a:off x="442120" y="1194291"/>
            <a:ext cx="20684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C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카카오뱅크</a:t>
            </a:r>
            <a:endParaRPr lang="ko-KR" altLang="en-US" sz="2400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xmlns="" id="{5C9E4E3C-6CF7-4D64-A6BE-3B9CC6C32789}"/>
              </a:ext>
            </a:extLst>
          </p:cNvPr>
          <p:cNvSpPr txBox="1"/>
          <p:nvPr/>
        </p:nvSpPr>
        <p:spPr>
          <a:xfrm>
            <a:off x="446365" y="1650646"/>
            <a:ext cx="2013693" cy="4893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카카오뱅크 </a:t>
            </a:r>
            <a:r>
              <a:rPr lang="en-US" altLang="ko-KR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– </a:t>
            </a:r>
            <a:r>
              <a:rPr lang="ko-KR" altLang="en-US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같지만 </a:t>
            </a:r>
            <a:r>
              <a:rPr lang="ko-KR" altLang="en-US" sz="10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다른은행</a:t>
            </a:r>
            <a:endParaRPr lang="en-US" altLang="ko-KR" sz="10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평점 </a:t>
            </a:r>
            <a:r>
              <a:rPr lang="en-US" altLang="ko-KR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4.0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46B6EF24-A874-4766-B154-489A59805BA9}"/>
              </a:ext>
            </a:extLst>
          </p:cNvPr>
          <p:cNvSpPr txBox="1"/>
          <p:nvPr/>
        </p:nvSpPr>
        <p:spPr>
          <a:xfrm>
            <a:off x="3825458" y="242189"/>
            <a:ext cx="2492990" cy="5447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2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2) </a:t>
            </a:r>
            <a:r>
              <a:rPr lang="ko-KR" altLang="en-US" sz="2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긍정 리뷰 분석</a:t>
            </a:r>
            <a:endParaRPr lang="en-US" altLang="ko-KR" sz="2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49783827-1E95-44B5-96A8-D16614EE6A2A}"/>
              </a:ext>
            </a:extLst>
          </p:cNvPr>
          <p:cNvGrpSpPr/>
          <p:nvPr/>
        </p:nvGrpSpPr>
        <p:grpSpPr>
          <a:xfrm>
            <a:off x="4264208" y="1573370"/>
            <a:ext cx="4737676" cy="3561657"/>
            <a:chOff x="4103952" y="1492853"/>
            <a:chExt cx="4737676" cy="3561657"/>
          </a:xfrm>
        </p:grpSpPr>
        <p:pic>
          <p:nvPicPr>
            <p:cNvPr id="3" name="그림 2" descr="텍스트, 지도이(가) 표시된 사진&#10;&#10;자동 생성된 설명">
              <a:extLst>
                <a:ext uri="{FF2B5EF4-FFF2-40B4-BE49-F238E27FC236}">
                  <a16:creationId xmlns:a16="http://schemas.microsoft.com/office/drawing/2014/main" xmlns="" id="{5CC7F066-0514-48DF-B36B-D21FF48620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03952" y="1492853"/>
              <a:ext cx="4737676" cy="3561657"/>
            </a:xfrm>
            <a:prstGeom prst="rect">
              <a:avLst/>
            </a:prstGeom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xmlns="" id="{B0DC6C74-AE72-4842-AE1C-69FD3F595025}"/>
                </a:ext>
              </a:extLst>
            </p:cNvPr>
            <p:cNvSpPr/>
            <p:nvPr/>
          </p:nvSpPr>
          <p:spPr>
            <a:xfrm>
              <a:off x="4296934" y="3528397"/>
              <a:ext cx="3615370" cy="1264023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xmlns="" id="{4E2FD649-B8FF-434C-8680-CE374DD916ED}"/>
                </a:ext>
              </a:extLst>
            </p:cNvPr>
            <p:cNvSpPr/>
            <p:nvPr/>
          </p:nvSpPr>
          <p:spPr>
            <a:xfrm>
              <a:off x="4170527" y="2061992"/>
              <a:ext cx="1497106" cy="791512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580AE035-260F-4293-BF65-8E2ACFC3748C}"/>
              </a:ext>
            </a:extLst>
          </p:cNvPr>
          <p:cNvSpPr txBox="1"/>
          <p:nvPr/>
        </p:nvSpPr>
        <p:spPr>
          <a:xfrm>
            <a:off x="9130526" y="2801239"/>
            <a:ext cx="2712494" cy="8694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2000" spc="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주요 키워드</a:t>
            </a:r>
            <a:endParaRPr lang="en-US" altLang="ko-KR" sz="2000" spc="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 algn="ctr">
              <a:lnSpc>
                <a:spcPct val="130000"/>
              </a:lnSpc>
            </a:pPr>
            <a:r>
              <a:rPr lang="en-US" altLang="ko-KR" sz="2000" spc="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‘</a:t>
            </a:r>
            <a:r>
              <a:rPr lang="ko-KR" altLang="en-US" sz="2000" spc="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이체</a:t>
            </a:r>
            <a:r>
              <a:rPr lang="en-US" altLang="ko-KR" sz="2000" spc="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’,’</a:t>
            </a:r>
            <a:r>
              <a:rPr lang="ko-KR" altLang="en-US" sz="2000" spc="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수수료</a:t>
            </a:r>
            <a:r>
              <a:rPr lang="en-US" altLang="ko-KR" sz="2000" spc="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-윤고딕350" panose="02030504000101010101" pitchFamily="18" charset="-127"/>
                <a:ea typeface="-윤고딕350" panose="02030504000101010101" pitchFamily="18" charset="-127"/>
              </a:rPr>
              <a:t>’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8E7EFAEC-225F-4215-9518-283557EDE9CD}"/>
              </a:ext>
            </a:extLst>
          </p:cNvPr>
          <p:cNvSpPr txBox="1"/>
          <p:nvPr/>
        </p:nvSpPr>
        <p:spPr>
          <a:xfrm>
            <a:off x="4201827" y="5521316"/>
            <a:ext cx="6284946" cy="799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긍정 리뷰 중 </a:t>
            </a:r>
            <a:r>
              <a:rPr lang="en-US" altLang="ko-KR" sz="16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‘</a:t>
            </a:r>
            <a:r>
              <a:rPr lang="ko-KR" altLang="en-US" sz="16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이체</a:t>
            </a:r>
            <a:r>
              <a:rPr lang="en-US" altLang="ko-KR" sz="16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’, ‘</a:t>
            </a:r>
            <a:r>
              <a:rPr lang="ko-KR" altLang="en-US" sz="16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수수료</a:t>
            </a:r>
            <a:r>
              <a:rPr lang="en-US" altLang="ko-KR" sz="16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’</a:t>
            </a:r>
            <a:r>
              <a:rPr lang="ko-KR" altLang="en-US" sz="16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키워드 다수 포함</a:t>
            </a:r>
            <a:endParaRPr lang="en-US" altLang="ko-KR" sz="16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이체의 간편함</a:t>
            </a:r>
            <a:r>
              <a:rPr lang="en-US" altLang="ko-KR" sz="16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16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낮은 수수료에 긍정적 반응 다수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BEBE4BFA-361E-4D37-81BA-A5C27A73C1F3}"/>
              </a:ext>
            </a:extLst>
          </p:cNvPr>
          <p:cNvSpPr txBox="1"/>
          <p:nvPr/>
        </p:nvSpPr>
        <p:spPr>
          <a:xfrm>
            <a:off x="4264208" y="1247285"/>
            <a:ext cx="4737676" cy="355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&lt; 4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점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, 5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점 받은 리뷰데이터의 워드 클라우드 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&gt;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CB210086-C994-4BFB-B867-9FC29AA93840}"/>
              </a:ext>
            </a:extLst>
          </p:cNvPr>
          <p:cNvSpPr txBox="1"/>
          <p:nvPr/>
        </p:nvSpPr>
        <p:spPr>
          <a:xfrm>
            <a:off x="4094841" y="724676"/>
            <a:ext cx="7446184" cy="430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카카오 뱅크는 타은행에 비해 평균평점이 높음 </a:t>
            </a:r>
            <a:r>
              <a:rPr lang="en-US" altLang="ko-KR" sz="16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-&gt; </a:t>
            </a:r>
            <a:r>
              <a:rPr lang="ko-KR" altLang="en-US" sz="16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긍정 리뷰 중점으로 분석</a:t>
            </a:r>
            <a:endParaRPr lang="en-US" altLang="ko-KR" sz="16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313117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xmlns="" id="{31240F14-8C40-417D-8C35-474F36349DF1}"/>
              </a:ext>
            </a:extLst>
          </p:cNvPr>
          <p:cNvSpPr/>
          <p:nvPr/>
        </p:nvSpPr>
        <p:spPr>
          <a:xfrm>
            <a:off x="0" y="-1"/>
            <a:ext cx="3679200" cy="687181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xmlns="" id="{BD17807C-BED8-44BB-8F12-8259C2570FCD}"/>
              </a:ext>
            </a:extLst>
          </p:cNvPr>
          <p:cNvSpPr txBox="1"/>
          <p:nvPr/>
        </p:nvSpPr>
        <p:spPr>
          <a:xfrm>
            <a:off x="3795838" y="244473"/>
            <a:ext cx="1842171" cy="5447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2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-윤고딕350" panose="02030504000101010101" pitchFamily="18" charset="-127"/>
                <a:ea typeface="-윤고딕350" panose="02030504000101010101" pitchFamily="18" charset="-127"/>
              </a:rPr>
              <a:t>3)</a:t>
            </a:r>
            <a:r>
              <a:rPr lang="ko-KR" altLang="en-US" sz="2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-윤고딕350" panose="02030504000101010101" pitchFamily="18" charset="-127"/>
                <a:ea typeface="-윤고딕350" panose="02030504000101010101" pitchFamily="18" charset="-127"/>
              </a:rPr>
              <a:t> 장점 분석</a:t>
            </a:r>
            <a:endParaRPr lang="en-US" altLang="ko-KR" sz="2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xmlns="" id="{4F9EA4BD-05C0-41C1-B3BF-100F6D73ADBF}"/>
              </a:ext>
            </a:extLst>
          </p:cNvPr>
          <p:cNvSpPr txBox="1"/>
          <p:nvPr/>
        </p:nvSpPr>
        <p:spPr>
          <a:xfrm>
            <a:off x="-415641" y="134471"/>
            <a:ext cx="1715523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500" spc="-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alpha val="15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03</a:t>
            </a:r>
            <a:endParaRPr lang="ko-KR" altLang="en-US" sz="11500" spc="-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alpha val="15000"/>
                </a:schemeClr>
              </a:solidFill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B50B6E43-4001-49A1-BB88-C32287B7B41F}"/>
              </a:ext>
            </a:extLst>
          </p:cNvPr>
          <p:cNvSpPr txBox="1"/>
          <p:nvPr/>
        </p:nvSpPr>
        <p:spPr>
          <a:xfrm>
            <a:off x="442120" y="1194291"/>
            <a:ext cx="20684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C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카카오뱅크</a:t>
            </a:r>
            <a:endParaRPr lang="ko-KR" altLang="en-US" sz="2400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xmlns="" id="{5C9E4E3C-6CF7-4D64-A6BE-3B9CC6C32789}"/>
              </a:ext>
            </a:extLst>
          </p:cNvPr>
          <p:cNvSpPr txBox="1"/>
          <p:nvPr/>
        </p:nvSpPr>
        <p:spPr>
          <a:xfrm>
            <a:off x="446365" y="1650646"/>
            <a:ext cx="2013693" cy="4893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카카오뱅크 </a:t>
            </a:r>
            <a:r>
              <a:rPr lang="en-US" altLang="ko-KR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– </a:t>
            </a:r>
            <a:r>
              <a:rPr lang="ko-KR" altLang="en-US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같지만 </a:t>
            </a:r>
            <a:r>
              <a:rPr lang="ko-KR" altLang="en-US" sz="10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다른은행</a:t>
            </a:r>
            <a:endParaRPr lang="en-US" altLang="ko-KR" sz="10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평점 </a:t>
            </a:r>
            <a:r>
              <a:rPr lang="en-US" altLang="ko-KR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4.0</a:t>
            </a: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xmlns="" id="{C89A6E7C-CBB4-4D12-B57C-554CB8341BEF}"/>
              </a:ext>
            </a:extLst>
          </p:cNvPr>
          <p:cNvGraphicFramePr>
            <a:graphicFrameLocks noGrp="1"/>
          </p:cNvGraphicFramePr>
          <p:nvPr/>
        </p:nvGraphicFramePr>
        <p:xfrm>
          <a:off x="4421171" y="1157426"/>
          <a:ext cx="7324464" cy="1504696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112363">
                  <a:extLst>
                    <a:ext uri="{9D8B030D-6E8A-4147-A177-3AD203B41FA5}">
                      <a16:colId xmlns:a16="http://schemas.microsoft.com/office/drawing/2014/main" xmlns="" val="1502405171"/>
                    </a:ext>
                  </a:extLst>
                </a:gridCol>
                <a:gridCol w="6212101">
                  <a:extLst>
                    <a:ext uri="{9D8B030D-6E8A-4147-A177-3AD203B41FA5}">
                      <a16:colId xmlns:a16="http://schemas.microsoft.com/office/drawing/2014/main" xmlns="" val="1123274942"/>
                    </a:ext>
                  </a:extLst>
                </a:gridCol>
              </a:tblGrid>
              <a:tr h="37084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-윤고딕310" panose="02030504000101010101" pitchFamily="18" charset="-127"/>
                          <a:ea typeface="-윤고딕310" panose="02030504000101010101" pitchFamily="18" charset="-127"/>
                        </a:rPr>
                        <a:t>수수료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30000"/>
                        </a:lnSpc>
                      </a:pPr>
                      <a:r>
                        <a:rPr lang="ko-KR" altLang="en-US" sz="1200" b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너무나 잘 이용하고있습니다 </a:t>
                      </a:r>
                      <a:r>
                        <a:rPr lang="ko-KR" altLang="en-US" sz="1200" b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수수료</a:t>
                      </a:r>
                      <a:r>
                        <a:rPr lang="ko-KR" altLang="en-US" sz="1200" b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도 </a:t>
                      </a:r>
                      <a:r>
                        <a:rPr lang="ko-KR" altLang="en-US" sz="1200" b="0" dirty="0" err="1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어디가나</a:t>
                      </a:r>
                      <a:r>
                        <a:rPr lang="ko-KR" altLang="en-US" sz="1200" b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 없고 </a:t>
                      </a:r>
                      <a:r>
                        <a:rPr lang="ko-KR" altLang="en-US" sz="1200" b="0" dirty="0" err="1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최고쥬</a:t>
                      </a:r>
                      <a:r>
                        <a:rPr lang="ko-KR" altLang="en-US" sz="1200" b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 기존 은행들 </a:t>
                      </a:r>
                      <a:r>
                        <a:rPr lang="ko-KR" altLang="en-US" sz="1200" b="0" dirty="0" err="1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수수료장사하는거랑</a:t>
                      </a:r>
                      <a:r>
                        <a:rPr lang="ko-KR" altLang="en-US" sz="1200" b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 비교하면 참착한 </a:t>
                      </a:r>
                      <a:r>
                        <a:rPr lang="ko-KR" altLang="en-US" sz="1200" b="0" dirty="0" err="1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뱅크쥬</a:t>
                      </a:r>
                      <a:r>
                        <a:rPr lang="en-US" altLang="ko-KR" sz="1200" b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? </a:t>
                      </a:r>
                      <a:r>
                        <a:rPr lang="ko-KR" altLang="en-US" sz="1200" b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오늘도 난 </a:t>
                      </a:r>
                      <a:r>
                        <a:rPr lang="ko-KR" altLang="en-US" sz="1200" b="0" dirty="0" err="1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카뱅만을</a:t>
                      </a:r>
                      <a:r>
                        <a:rPr lang="ko-KR" altLang="en-US" sz="1200" b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 이용한 거래를 합니다 </a:t>
                      </a:r>
                      <a:r>
                        <a:rPr lang="ko-KR" altLang="en-US" sz="1200" b="0" dirty="0" err="1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ㅋ</a:t>
                      </a:r>
                      <a:endParaRPr lang="en-US" altLang="ko-KR" sz="1200" b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38199825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30000"/>
                        </a:lnSpc>
                      </a:pPr>
                      <a:r>
                        <a:rPr lang="ko-KR" altLang="en-US" sz="120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무엇보다 </a:t>
                      </a:r>
                      <a:r>
                        <a:rPr lang="ko-KR" altLang="en-US" sz="1200" b="1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수수료</a:t>
                      </a:r>
                      <a:r>
                        <a:rPr lang="ko-KR" altLang="en-US" sz="120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 없이 간단하게 </a:t>
                      </a:r>
                      <a:r>
                        <a:rPr lang="ko-KR" altLang="en-US" sz="1200" b="1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해외송금</a:t>
                      </a:r>
                      <a:r>
                        <a:rPr lang="ko-KR" altLang="en-US" sz="120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도 가능한 부분이 너무 좋습니다</a:t>
                      </a:r>
                      <a:r>
                        <a:rPr lang="en-US" altLang="ko-KR" sz="120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! </a:t>
                      </a:r>
                    </a:p>
                    <a:p>
                      <a:pPr algn="l">
                        <a:lnSpc>
                          <a:spcPct val="130000"/>
                        </a:lnSpc>
                      </a:pPr>
                      <a:r>
                        <a:rPr lang="ko-KR" altLang="en-US" sz="120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카카오뱅크는 혁명이에요 </a:t>
                      </a:r>
                      <a:r>
                        <a:rPr lang="en-US" altLang="ko-KR" sz="120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:D</a:t>
                      </a:r>
                      <a:endParaRPr lang="ko-KR" altLang="en-US" sz="120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75371691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-윤고딕310" panose="02030504000101010101" pitchFamily="18" charset="-127"/>
                        <a:ea typeface="-윤고딕310" panose="02030504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멋지네요 인터넷뱅크♡ </a:t>
                      </a:r>
                      <a:r>
                        <a:rPr lang="en-US" altLang="ko-KR" sz="120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ATM</a:t>
                      </a:r>
                      <a:r>
                        <a:rPr lang="ko-KR" altLang="en-US" sz="120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기 </a:t>
                      </a:r>
                      <a:r>
                        <a:rPr lang="ko-KR" altLang="en-US" sz="120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수수료 무료가 </a:t>
                      </a:r>
                      <a:r>
                        <a:rPr lang="ko-KR" altLang="en-US" sz="120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앞으로도 </a:t>
                      </a:r>
                      <a:r>
                        <a:rPr lang="ko-KR" altLang="en-US" sz="1200" dirty="0" err="1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주욱</a:t>
                      </a:r>
                      <a:r>
                        <a:rPr lang="ko-KR" altLang="en-US" sz="120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 무료였음 합니다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158897775"/>
                  </a:ext>
                </a:extLst>
              </a:tr>
            </a:tbl>
          </a:graphicData>
        </a:graphic>
      </p:graphicFrame>
      <p:graphicFrame>
        <p:nvGraphicFramePr>
          <p:cNvPr id="30" name="표 29">
            <a:extLst>
              <a:ext uri="{FF2B5EF4-FFF2-40B4-BE49-F238E27FC236}">
                <a16:creationId xmlns:a16="http://schemas.microsoft.com/office/drawing/2014/main" xmlns="" id="{22EFA06F-AD9B-4785-811A-F6188ECD4856}"/>
              </a:ext>
            </a:extLst>
          </p:cNvPr>
          <p:cNvGraphicFramePr>
            <a:graphicFrameLocks noGrp="1"/>
          </p:cNvGraphicFramePr>
          <p:nvPr/>
        </p:nvGraphicFramePr>
        <p:xfrm>
          <a:off x="4421170" y="2633674"/>
          <a:ext cx="7324463" cy="1784096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117396">
                  <a:extLst>
                    <a:ext uri="{9D8B030D-6E8A-4147-A177-3AD203B41FA5}">
                      <a16:colId xmlns:a16="http://schemas.microsoft.com/office/drawing/2014/main" xmlns="" val="1502405171"/>
                    </a:ext>
                  </a:extLst>
                </a:gridCol>
                <a:gridCol w="6207067">
                  <a:extLst>
                    <a:ext uri="{9D8B030D-6E8A-4147-A177-3AD203B41FA5}">
                      <a16:colId xmlns:a16="http://schemas.microsoft.com/office/drawing/2014/main" xmlns="" val="1123274942"/>
                    </a:ext>
                  </a:extLst>
                </a:gridCol>
              </a:tblGrid>
              <a:tr h="37084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-윤고딕310" panose="02030504000101010101" pitchFamily="18" charset="-127"/>
                          <a:ea typeface="-윤고딕310" panose="02030504000101010101" pitchFamily="18" charset="-127"/>
                        </a:rPr>
                        <a:t>이체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30000"/>
                        </a:lnSpc>
                      </a:pPr>
                      <a:r>
                        <a:rPr lang="ko-KR" altLang="en-US" sz="1200" b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공인인증서 없이 </a:t>
                      </a:r>
                      <a:r>
                        <a:rPr lang="ko-KR" altLang="en-US" sz="1200" b="0" dirty="0" err="1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빠른이체</a:t>
                      </a:r>
                      <a:r>
                        <a:rPr lang="ko-KR" altLang="en-US" sz="1200" b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 </a:t>
                      </a:r>
                      <a:r>
                        <a:rPr lang="ko-KR" altLang="en-US" sz="1200" b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highlight>
                            <a:srgbClr val="FFFF00"/>
                          </a:highlight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회비통장</a:t>
                      </a:r>
                      <a:r>
                        <a:rPr lang="ko-KR" altLang="en-US" sz="1200" b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 등등 사용이 편리하네요</a:t>
                      </a:r>
                      <a:endParaRPr lang="en-US" altLang="ko-KR" sz="1200" b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-윤고딕310" panose="02030504000101010101" pitchFamily="18" charset="-127"/>
                        <a:ea typeface="-윤고딕310" panose="02030504000101010101" pitchFamily="18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38199825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 </a:t>
                      </a:r>
                      <a:r>
                        <a:rPr lang="ko-KR" altLang="en-US" sz="120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수수료도 </a:t>
                      </a:r>
                      <a:r>
                        <a:rPr lang="ko-KR" altLang="en-US" sz="1200" dirty="0" err="1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안들고</a:t>
                      </a:r>
                      <a:r>
                        <a:rPr lang="ko-KR" altLang="en-US" sz="120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 </a:t>
                      </a:r>
                      <a:r>
                        <a:rPr lang="ko-KR" altLang="en-US" sz="1200" dirty="0" err="1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이체</a:t>
                      </a:r>
                      <a:r>
                        <a:rPr lang="ko-KR" altLang="en-US" sz="1200" dirty="0" err="1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하는것도</a:t>
                      </a:r>
                      <a:r>
                        <a:rPr lang="ko-KR" altLang="en-US" sz="120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 간단 아주 편리합니다</a:t>
                      </a:r>
                      <a:r>
                        <a:rPr lang="en-US" altLang="ko-KR" sz="120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~ </a:t>
                      </a:r>
                      <a:r>
                        <a:rPr lang="ko-KR" altLang="en-US" sz="120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강추</a:t>
                      </a:r>
                      <a:r>
                        <a:rPr lang="en-US" altLang="ko-KR" sz="120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!</a:t>
                      </a:r>
                      <a:endParaRPr lang="ko-KR" altLang="en-US" sz="120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75371691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-윤고딕310" panose="02030504000101010101" pitchFamily="18" charset="-127"/>
                        <a:ea typeface="-윤고딕310" panose="02030504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30000"/>
                        </a:lnSpc>
                      </a:pPr>
                      <a:r>
                        <a:rPr lang="ko-KR" altLang="en-US" sz="120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좋아요 체크카드 </a:t>
                      </a:r>
                      <a:r>
                        <a:rPr lang="ko-KR" altLang="en-US" sz="1200" dirty="0" err="1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하나뿐이여서</a:t>
                      </a:r>
                      <a:r>
                        <a:rPr lang="ko-KR" altLang="en-US" sz="120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 항상 그쪽으로 입출금에 주택청약도 다 자동으로 </a:t>
                      </a:r>
                      <a:endParaRPr lang="en-US" altLang="ko-KR" sz="120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  <a:p>
                      <a:pPr algn="l">
                        <a:lnSpc>
                          <a:spcPct val="130000"/>
                        </a:lnSpc>
                      </a:pPr>
                      <a:r>
                        <a:rPr lang="ko-KR" altLang="en-US" sz="1200" dirty="0" err="1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빠져나가게하고해서</a:t>
                      </a:r>
                      <a:r>
                        <a:rPr lang="ko-KR" altLang="en-US" sz="120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 오늘은 빡빡해서 </a:t>
                      </a:r>
                      <a:r>
                        <a:rPr lang="ko-KR" altLang="en-US" sz="1200" dirty="0" err="1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못내겟다</a:t>
                      </a:r>
                      <a:r>
                        <a:rPr lang="ko-KR" altLang="en-US" sz="120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 싶어서 </a:t>
                      </a:r>
                      <a:r>
                        <a:rPr lang="ko-KR" altLang="en-US" sz="1200" dirty="0" err="1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비웟다가</a:t>
                      </a:r>
                      <a:r>
                        <a:rPr lang="ko-KR" altLang="en-US" sz="120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 </a:t>
                      </a:r>
                      <a:r>
                        <a:rPr lang="ko-KR" altLang="en-US" sz="1200" dirty="0" err="1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쓸일잇어서</a:t>
                      </a:r>
                      <a:r>
                        <a:rPr lang="ko-KR" altLang="en-US" sz="120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 </a:t>
                      </a:r>
                      <a:r>
                        <a:rPr lang="ko-KR" altLang="en-US" sz="1200" dirty="0" err="1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다시</a:t>
                      </a:r>
                      <a:r>
                        <a:rPr lang="ko-KR" altLang="en-US" sz="1200" b="1" dirty="0" err="1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이체</a:t>
                      </a:r>
                      <a:r>
                        <a:rPr lang="ko-KR" altLang="en-US" sz="1200" dirty="0" err="1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하면</a:t>
                      </a:r>
                      <a:r>
                        <a:rPr lang="ko-KR" altLang="en-US" sz="120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 </a:t>
                      </a:r>
                      <a:r>
                        <a:rPr lang="ko-KR" altLang="en-US" sz="1200" dirty="0" err="1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돈다빼가고</a:t>
                      </a:r>
                      <a:r>
                        <a:rPr lang="ko-KR" altLang="en-US" sz="120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 </a:t>
                      </a:r>
                      <a:r>
                        <a:rPr lang="ko-KR" altLang="en-US" sz="1200" dirty="0" err="1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계획다망가지고그랫는데</a:t>
                      </a:r>
                      <a:r>
                        <a:rPr lang="ko-KR" altLang="en-US" sz="120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 </a:t>
                      </a:r>
                      <a:r>
                        <a:rPr lang="ko-KR" altLang="en-US" sz="1200" dirty="0" err="1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카뱅은</a:t>
                      </a:r>
                      <a:r>
                        <a:rPr lang="ko-KR" altLang="en-US" sz="120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 </a:t>
                      </a:r>
                      <a:r>
                        <a:rPr lang="ko-KR" altLang="en-US" sz="1200" b="1" dirty="0" err="1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세이프박스</a:t>
                      </a:r>
                      <a:r>
                        <a:rPr lang="ko-KR" altLang="en-US" sz="1200" dirty="0" err="1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잇으니</a:t>
                      </a:r>
                      <a:r>
                        <a:rPr lang="ko-KR" altLang="en-US" sz="120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 </a:t>
                      </a:r>
                      <a:r>
                        <a:rPr lang="ko-KR" altLang="en-US" sz="1200" dirty="0" err="1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거기에저축할수있고</a:t>
                      </a:r>
                      <a:r>
                        <a:rPr lang="ko-KR" altLang="en-US" sz="120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 </a:t>
                      </a:r>
                      <a:r>
                        <a:rPr lang="ko-KR" altLang="en-US" sz="1200" dirty="0" err="1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급할때</a:t>
                      </a:r>
                      <a:r>
                        <a:rPr lang="ko-KR" altLang="en-US" sz="120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 </a:t>
                      </a:r>
                      <a:r>
                        <a:rPr lang="ko-KR" altLang="en-US" sz="1200" dirty="0" err="1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빼쓸수있고</a:t>
                      </a:r>
                      <a:r>
                        <a:rPr lang="ko-KR" altLang="en-US" sz="120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 적금은 </a:t>
                      </a:r>
                      <a:r>
                        <a:rPr lang="ko-KR" altLang="en-US" sz="1200" dirty="0" err="1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돈넣으면빼지도못하는데</a:t>
                      </a:r>
                      <a:r>
                        <a:rPr lang="ko-KR" altLang="en-US" sz="120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 이건 </a:t>
                      </a:r>
                      <a:r>
                        <a:rPr lang="ko-KR" altLang="en-US" sz="1200" dirty="0" err="1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저축겸</a:t>
                      </a:r>
                      <a:r>
                        <a:rPr lang="ko-KR" altLang="en-US" sz="120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 </a:t>
                      </a:r>
                      <a:r>
                        <a:rPr lang="ko-KR" altLang="en-US" sz="1200" dirty="0" err="1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급할때빼쓸수잇으니까좋네여ㅎ</a:t>
                      </a:r>
                      <a:endParaRPr lang="en-US" altLang="ko-KR" sz="120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158897775"/>
                  </a:ext>
                </a:extLst>
              </a:tr>
            </a:tbl>
          </a:graphicData>
        </a:graphic>
      </p:graphicFrame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E5505732-4A4D-4F4B-8ADB-F769B165ACD7}"/>
              </a:ext>
            </a:extLst>
          </p:cNvPr>
          <p:cNvSpPr txBox="1"/>
          <p:nvPr/>
        </p:nvSpPr>
        <p:spPr>
          <a:xfrm>
            <a:off x="4105920" y="727308"/>
            <a:ext cx="7446184" cy="430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키워드별 코사인 유사도 점수 상위 문장</a:t>
            </a:r>
            <a:endParaRPr lang="en-US" altLang="ko-KR" sz="16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224237DA-4763-4DF9-8DCC-73DF1D54A4AC}"/>
              </a:ext>
            </a:extLst>
          </p:cNvPr>
          <p:cNvSpPr txBox="1"/>
          <p:nvPr/>
        </p:nvSpPr>
        <p:spPr>
          <a:xfrm>
            <a:off x="5380575" y="4926071"/>
            <a:ext cx="3132227" cy="15381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‘</a:t>
            </a:r>
            <a:r>
              <a:rPr lang="ko-KR" altLang="en-US" sz="16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수수료</a:t>
            </a:r>
            <a:r>
              <a:rPr lang="en-US" altLang="ko-KR" sz="16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’ </a:t>
            </a:r>
            <a:r>
              <a:rPr lang="ko-KR" altLang="en-US" sz="16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키워드 </a:t>
            </a:r>
            <a:r>
              <a:rPr lang="en-US" altLang="ko-KR" sz="16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:</a:t>
            </a:r>
          </a:p>
          <a:p>
            <a:pPr marL="800100" lvl="1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6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이체 수수료 없음</a:t>
            </a:r>
            <a:endParaRPr lang="en-US" altLang="ko-KR" sz="16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 marL="800100" lvl="1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6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낮은 해외송금 수수료 </a:t>
            </a:r>
            <a:endParaRPr lang="en-US" altLang="ko-KR" sz="16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 lvl="1">
              <a:lnSpc>
                <a:spcPct val="150000"/>
              </a:lnSpc>
            </a:pPr>
            <a:endParaRPr lang="en-US" altLang="ko-KR" sz="16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C1156DF2-F2D8-4AC2-A5E6-E0185D59E6C8}"/>
              </a:ext>
            </a:extLst>
          </p:cNvPr>
          <p:cNvSpPr txBox="1"/>
          <p:nvPr/>
        </p:nvSpPr>
        <p:spPr>
          <a:xfrm>
            <a:off x="8243657" y="4926071"/>
            <a:ext cx="3132227" cy="19074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‘</a:t>
            </a:r>
            <a:r>
              <a:rPr lang="ko-KR" altLang="en-US" sz="16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이체</a:t>
            </a:r>
            <a:r>
              <a:rPr lang="en-US" altLang="ko-KR" sz="16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’ </a:t>
            </a:r>
            <a:r>
              <a:rPr lang="ko-KR" altLang="en-US" sz="16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키워드 </a:t>
            </a:r>
            <a:r>
              <a:rPr lang="en-US" altLang="ko-KR" sz="16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:</a:t>
            </a:r>
          </a:p>
          <a:p>
            <a:pPr marL="800100" lvl="1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6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빠른 이체</a:t>
            </a:r>
            <a:endParaRPr lang="en-US" altLang="ko-KR" sz="16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 marL="800100" lvl="1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6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회비통장</a:t>
            </a:r>
            <a:endParaRPr lang="en-US" altLang="ko-KR" sz="16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 marL="800100" lvl="1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6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세이프 박스 </a:t>
            </a:r>
            <a:endParaRPr lang="en-US" altLang="ko-KR" sz="16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 lvl="1">
              <a:lnSpc>
                <a:spcPct val="150000"/>
              </a:lnSpc>
            </a:pPr>
            <a:endParaRPr lang="en-US" altLang="ko-KR" sz="16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4160550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xmlns="" id="{31240F14-8C40-417D-8C35-474F36349DF1}"/>
              </a:ext>
            </a:extLst>
          </p:cNvPr>
          <p:cNvSpPr/>
          <p:nvPr/>
        </p:nvSpPr>
        <p:spPr>
          <a:xfrm>
            <a:off x="0" y="-1"/>
            <a:ext cx="3679200" cy="687181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xmlns="" id="{4F9EA4BD-05C0-41C1-B3BF-100F6D73ADBF}"/>
              </a:ext>
            </a:extLst>
          </p:cNvPr>
          <p:cNvSpPr txBox="1"/>
          <p:nvPr/>
        </p:nvSpPr>
        <p:spPr>
          <a:xfrm>
            <a:off x="-415641" y="134471"/>
            <a:ext cx="1715523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500" spc="-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alpha val="15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03</a:t>
            </a:r>
            <a:endParaRPr lang="ko-KR" altLang="en-US" sz="11500" spc="-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alpha val="15000"/>
                </a:schemeClr>
              </a:solidFill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B50B6E43-4001-49A1-BB88-C32287B7B41F}"/>
              </a:ext>
            </a:extLst>
          </p:cNvPr>
          <p:cNvSpPr txBox="1"/>
          <p:nvPr/>
        </p:nvSpPr>
        <p:spPr>
          <a:xfrm>
            <a:off x="442120" y="1194291"/>
            <a:ext cx="20684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C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카카오뱅크</a:t>
            </a:r>
            <a:endParaRPr lang="ko-KR" altLang="en-US" sz="2400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xmlns="" id="{5C9E4E3C-6CF7-4D64-A6BE-3B9CC6C32789}"/>
              </a:ext>
            </a:extLst>
          </p:cNvPr>
          <p:cNvSpPr txBox="1"/>
          <p:nvPr/>
        </p:nvSpPr>
        <p:spPr>
          <a:xfrm>
            <a:off x="446365" y="1650646"/>
            <a:ext cx="2013693" cy="4893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카카오뱅크 </a:t>
            </a:r>
            <a:r>
              <a:rPr lang="en-US" altLang="ko-KR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– </a:t>
            </a:r>
            <a:r>
              <a:rPr lang="ko-KR" altLang="en-US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같지만 </a:t>
            </a:r>
            <a:r>
              <a:rPr lang="ko-KR" altLang="en-US" sz="10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다른은행</a:t>
            </a:r>
            <a:endParaRPr lang="en-US" altLang="ko-KR" sz="10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평점 </a:t>
            </a:r>
            <a:r>
              <a:rPr lang="en-US" altLang="ko-KR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4.0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B13AFBF6-F224-40EA-B685-60B1225C1D40}"/>
              </a:ext>
            </a:extLst>
          </p:cNvPr>
          <p:cNvSpPr txBox="1"/>
          <p:nvPr/>
        </p:nvSpPr>
        <p:spPr>
          <a:xfrm>
            <a:off x="4370697" y="4499682"/>
            <a:ext cx="7446184" cy="2276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수수료 관련 선호 이유</a:t>
            </a:r>
            <a:endParaRPr lang="en-US" altLang="ko-KR" sz="16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ko-KR" altLang="en-US" sz="16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계좌이체</a:t>
            </a:r>
            <a:r>
              <a:rPr lang="en-US" altLang="ko-KR" sz="16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, ATM </a:t>
            </a:r>
            <a:r>
              <a:rPr lang="ko-KR" altLang="en-US" sz="16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수수료 전액 면제</a:t>
            </a:r>
            <a:r>
              <a:rPr lang="en-US" altLang="ko-KR" sz="16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</a:p>
          <a:p>
            <a:pPr lvl="1">
              <a:lnSpc>
                <a:spcPct val="150000"/>
              </a:lnSpc>
            </a:pPr>
            <a:r>
              <a:rPr lang="en-US" altLang="ko-KR" sz="16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-  </a:t>
            </a:r>
            <a:r>
              <a:rPr lang="ko-KR" altLang="en-US" sz="16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해외송금이 간편</a:t>
            </a:r>
            <a:r>
              <a:rPr lang="en-US" altLang="ko-KR" sz="16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16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시중 은행의 </a:t>
            </a:r>
            <a:r>
              <a:rPr lang="en-US" altLang="ko-KR" sz="16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10</a:t>
            </a:r>
            <a:r>
              <a:rPr lang="ko-KR" altLang="en-US" sz="16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분의 </a:t>
            </a:r>
            <a:r>
              <a:rPr lang="en-US" altLang="ko-KR" sz="16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1</a:t>
            </a:r>
            <a:r>
              <a:rPr lang="ko-KR" altLang="en-US" sz="16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수준 수수료</a:t>
            </a:r>
            <a:endParaRPr lang="en-US" altLang="ko-KR" sz="16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6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	(5000</a:t>
            </a:r>
            <a:r>
              <a:rPr lang="ko-KR" altLang="en-US" sz="16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달러 기준 기존 </a:t>
            </a:r>
            <a:r>
              <a:rPr lang="en-US" altLang="ko-KR" sz="16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5</a:t>
            </a:r>
            <a:r>
              <a:rPr lang="ko-KR" altLang="en-US" sz="16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만원의 수수료 </a:t>
            </a:r>
            <a:r>
              <a:rPr lang="en-US" altLang="ko-KR" sz="16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-&gt; </a:t>
            </a:r>
            <a:r>
              <a:rPr lang="ko-KR" altLang="en-US" sz="16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카카오뱅크 </a:t>
            </a:r>
            <a:r>
              <a:rPr lang="en-US" altLang="ko-KR" sz="16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5000</a:t>
            </a:r>
            <a:r>
              <a:rPr lang="ko-KR" altLang="en-US" sz="16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원</a:t>
            </a:r>
            <a:r>
              <a:rPr lang="en-US" altLang="ko-KR" sz="16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</a:p>
          <a:p>
            <a:pPr lvl="1">
              <a:lnSpc>
                <a:spcPct val="150000"/>
              </a:lnSpc>
            </a:pPr>
            <a:r>
              <a:rPr lang="en-US" altLang="ko-KR" sz="16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/>
            </a:r>
            <a:br>
              <a:rPr lang="en-US" altLang="ko-KR" sz="1600" dirty="0">
                <a:latin typeface="-윤고딕320" panose="02030504000101010101" pitchFamily="18" charset="-127"/>
                <a:ea typeface="-윤고딕320" panose="02030504000101010101" pitchFamily="18" charset="-127"/>
              </a:rPr>
            </a:br>
            <a:endParaRPr lang="en-US" altLang="ko-KR" sz="16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36" name="그림 35" descr="모니터, 실내, 앉아있는이(가) 표시된 사진&#10;&#10;자동 생성된 설명">
            <a:extLst>
              <a:ext uri="{FF2B5EF4-FFF2-40B4-BE49-F238E27FC236}">
                <a16:creationId xmlns:a16="http://schemas.microsoft.com/office/drawing/2014/main" xmlns="" id="{61B9DDB4-097E-439B-8604-CE864832A1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9445" y="1650646"/>
            <a:ext cx="3264694" cy="2334257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xmlns="" id="{4481FA8B-2C64-48AE-B03D-2CD1BD6C456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94"/>
          <a:stretch/>
        </p:blipFill>
        <p:spPr>
          <a:xfrm>
            <a:off x="4370697" y="1609592"/>
            <a:ext cx="3097251" cy="233425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29A23887-524D-4D47-B597-7AB1548AD23F}"/>
              </a:ext>
            </a:extLst>
          </p:cNvPr>
          <p:cNvSpPr txBox="1"/>
          <p:nvPr/>
        </p:nvSpPr>
        <p:spPr>
          <a:xfrm>
            <a:off x="3795838" y="244473"/>
            <a:ext cx="1842171" cy="5447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2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-윤고딕350" panose="02030504000101010101" pitchFamily="18" charset="-127"/>
                <a:ea typeface="-윤고딕350" panose="02030504000101010101" pitchFamily="18" charset="-127"/>
              </a:rPr>
              <a:t>3)</a:t>
            </a:r>
            <a:r>
              <a:rPr lang="ko-KR" altLang="en-US" sz="2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-윤고딕350" panose="02030504000101010101" pitchFamily="18" charset="-127"/>
                <a:ea typeface="-윤고딕350" panose="02030504000101010101" pitchFamily="18" charset="-127"/>
              </a:rPr>
              <a:t> 장점 분석</a:t>
            </a:r>
            <a:endParaRPr lang="en-US" altLang="ko-KR" sz="2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7E30AEC0-1543-4EC1-B02A-82DBB2B316EC}"/>
              </a:ext>
            </a:extLst>
          </p:cNvPr>
          <p:cNvSpPr txBox="1"/>
          <p:nvPr/>
        </p:nvSpPr>
        <p:spPr>
          <a:xfrm>
            <a:off x="4237895" y="727553"/>
            <a:ext cx="2316098" cy="430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‘</a:t>
            </a:r>
            <a:r>
              <a:rPr lang="ko-KR" altLang="en-US" sz="16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수수료</a:t>
            </a:r>
            <a:r>
              <a:rPr lang="en-US" altLang="ko-KR" sz="16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’</a:t>
            </a:r>
            <a:r>
              <a:rPr lang="ko-KR" altLang="en-US" sz="16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키워드</a:t>
            </a:r>
            <a:endParaRPr lang="en-US" altLang="ko-KR" sz="16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11073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xmlns="" id="{31240F14-8C40-417D-8C35-474F36349DF1}"/>
              </a:ext>
            </a:extLst>
          </p:cNvPr>
          <p:cNvSpPr/>
          <p:nvPr/>
        </p:nvSpPr>
        <p:spPr>
          <a:xfrm>
            <a:off x="0" y="-1"/>
            <a:ext cx="3679200" cy="687181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xmlns="" id="{4F9EA4BD-05C0-41C1-B3BF-100F6D73ADBF}"/>
              </a:ext>
            </a:extLst>
          </p:cNvPr>
          <p:cNvSpPr txBox="1"/>
          <p:nvPr/>
        </p:nvSpPr>
        <p:spPr>
          <a:xfrm>
            <a:off x="-415641" y="134471"/>
            <a:ext cx="1715523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500" spc="-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alpha val="15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03</a:t>
            </a:r>
            <a:endParaRPr lang="ko-KR" altLang="en-US" sz="11500" spc="-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alpha val="15000"/>
                </a:schemeClr>
              </a:solidFill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B50B6E43-4001-49A1-BB88-C32287B7B41F}"/>
              </a:ext>
            </a:extLst>
          </p:cNvPr>
          <p:cNvSpPr txBox="1"/>
          <p:nvPr/>
        </p:nvSpPr>
        <p:spPr>
          <a:xfrm>
            <a:off x="442120" y="1194291"/>
            <a:ext cx="20684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C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카카오뱅크</a:t>
            </a:r>
            <a:endParaRPr lang="ko-KR" altLang="en-US" sz="2400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xmlns="" id="{5C9E4E3C-6CF7-4D64-A6BE-3B9CC6C32789}"/>
              </a:ext>
            </a:extLst>
          </p:cNvPr>
          <p:cNvSpPr txBox="1"/>
          <p:nvPr/>
        </p:nvSpPr>
        <p:spPr>
          <a:xfrm>
            <a:off x="446365" y="1650646"/>
            <a:ext cx="2013693" cy="4893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카카오뱅크 </a:t>
            </a:r>
            <a:r>
              <a:rPr lang="en-US" altLang="ko-KR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– </a:t>
            </a:r>
            <a:r>
              <a:rPr lang="ko-KR" altLang="en-US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같지만 </a:t>
            </a:r>
            <a:r>
              <a:rPr lang="ko-KR" altLang="en-US" sz="10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다른은행</a:t>
            </a:r>
            <a:endParaRPr lang="en-US" altLang="ko-KR" sz="10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평점 </a:t>
            </a:r>
            <a:r>
              <a:rPr lang="en-US" altLang="ko-KR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4.0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B13AFBF6-F224-40EA-B685-60B1225C1D40}"/>
              </a:ext>
            </a:extLst>
          </p:cNvPr>
          <p:cNvSpPr txBox="1"/>
          <p:nvPr/>
        </p:nvSpPr>
        <p:spPr>
          <a:xfrm>
            <a:off x="4237895" y="5324816"/>
            <a:ext cx="7446184" cy="15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이체 관련 선호 이유</a:t>
            </a:r>
            <a:endParaRPr lang="en-US" altLang="ko-KR" sz="16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 marL="800100" lvl="1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6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회비통장을 이용한 빠른 계좌이체 활용 용이</a:t>
            </a:r>
            <a:endParaRPr lang="en-US" altLang="ko-KR" sz="16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 marL="800100" lvl="1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6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입출금 가능한 저금 계좌인 세이프박스 기능 선호</a:t>
            </a:r>
            <a:r>
              <a:rPr lang="en-US" altLang="ko-KR" sz="16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/>
            </a:r>
            <a:br>
              <a:rPr lang="en-US" altLang="ko-KR" sz="1600" dirty="0">
                <a:latin typeface="-윤고딕320" panose="02030504000101010101" pitchFamily="18" charset="-127"/>
                <a:ea typeface="-윤고딕320" panose="02030504000101010101" pitchFamily="18" charset="-127"/>
              </a:rPr>
            </a:br>
            <a:endParaRPr lang="en-US" altLang="ko-KR" sz="16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13" name="그림 12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11E1B769-8A3A-42FE-82A9-AE5F44F685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21" b="7654"/>
          <a:stretch/>
        </p:blipFill>
        <p:spPr>
          <a:xfrm>
            <a:off x="5166947" y="1350964"/>
            <a:ext cx="5689923" cy="368588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AF42BF03-A139-49E9-95F3-AFABE343AD2C}"/>
              </a:ext>
            </a:extLst>
          </p:cNvPr>
          <p:cNvSpPr txBox="1"/>
          <p:nvPr/>
        </p:nvSpPr>
        <p:spPr>
          <a:xfrm>
            <a:off x="3795838" y="244473"/>
            <a:ext cx="1842171" cy="5447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2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-윤고딕350" panose="02030504000101010101" pitchFamily="18" charset="-127"/>
                <a:ea typeface="-윤고딕350" panose="02030504000101010101" pitchFamily="18" charset="-127"/>
              </a:rPr>
              <a:t>3)</a:t>
            </a:r>
            <a:r>
              <a:rPr lang="ko-KR" altLang="en-US" sz="2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-윤고딕350" panose="02030504000101010101" pitchFamily="18" charset="-127"/>
                <a:ea typeface="-윤고딕350" panose="02030504000101010101" pitchFamily="18" charset="-127"/>
              </a:rPr>
              <a:t> 장점 분석</a:t>
            </a:r>
            <a:endParaRPr lang="en-US" altLang="ko-KR" sz="2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F1A053A9-E3C7-43F5-A8FD-15D5D58A3217}"/>
              </a:ext>
            </a:extLst>
          </p:cNvPr>
          <p:cNvSpPr txBox="1"/>
          <p:nvPr/>
        </p:nvSpPr>
        <p:spPr>
          <a:xfrm>
            <a:off x="4237895" y="727553"/>
            <a:ext cx="1858105" cy="430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‘</a:t>
            </a:r>
            <a:r>
              <a:rPr lang="ko-KR" altLang="en-US" sz="16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이체</a:t>
            </a:r>
            <a:r>
              <a:rPr lang="en-US" altLang="ko-KR" sz="16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’</a:t>
            </a:r>
            <a:r>
              <a:rPr lang="ko-KR" altLang="en-US" sz="16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키워드</a:t>
            </a:r>
            <a:endParaRPr lang="en-US" altLang="ko-KR" sz="16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D8DA13CD-A26B-428B-ABDB-619E72548CF5}"/>
              </a:ext>
            </a:extLst>
          </p:cNvPr>
          <p:cNvSpPr txBox="1"/>
          <p:nvPr/>
        </p:nvSpPr>
        <p:spPr>
          <a:xfrm>
            <a:off x="5643070" y="4900918"/>
            <a:ext cx="4737676" cy="355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&lt; 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회비 통장 사용 프로세스 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398731609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xmlns="" id="{31240F14-8C40-417D-8C35-474F36349DF1}"/>
              </a:ext>
            </a:extLst>
          </p:cNvPr>
          <p:cNvSpPr/>
          <p:nvPr/>
        </p:nvSpPr>
        <p:spPr>
          <a:xfrm>
            <a:off x="0" y="5654"/>
            <a:ext cx="3679200" cy="687181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xmlns="" id="{4F9EA4BD-05C0-41C1-B3BF-100F6D73ADBF}"/>
              </a:ext>
            </a:extLst>
          </p:cNvPr>
          <p:cNvSpPr txBox="1"/>
          <p:nvPr/>
        </p:nvSpPr>
        <p:spPr>
          <a:xfrm>
            <a:off x="-415641" y="134471"/>
            <a:ext cx="1715523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500" spc="-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alpha val="15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03</a:t>
            </a:r>
            <a:endParaRPr lang="ko-KR" altLang="en-US" sz="11500" spc="-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alpha val="15000"/>
                </a:schemeClr>
              </a:solidFill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B50B6E43-4001-49A1-BB88-C32287B7B41F}"/>
              </a:ext>
            </a:extLst>
          </p:cNvPr>
          <p:cNvSpPr txBox="1"/>
          <p:nvPr/>
        </p:nvSpPr>
        <p:spPr>
          <a:xfrm>
            <a:off x="442120" y="1194291"/>
            <a:ext cx="20684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C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카카오뱅크</a:t>
            </a:r>
            <a:endParaRPr lang="ko-KR" altLang="en-US" sz="2400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xmlns="" id="{5C9E4E3C-6CF7-4D64-A6BE-3B9CC6C32789}"/>
              </a:ext>
            </a:extLst>
          </p:cNvPr>
          <p:cNvSpPr txBox="1"/>
          <p:nvPr/>
        </p:nvSpPr>
        <p:spPr>
          <a:xfrm>
            <a:off x="446365" y="1650646"/>
            <a:ext cx="2013693" cy="4893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카카오뱅크 </a:t>
            </a:r>
            <a:r>
              <a:rPr lang="en-US" altLang="ko-KR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– </a:t>
            </a:r>
            <a:r>
              <a:rPr lang="ko-KR" altLang="en-US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같지만 </a:t>
            </a:r>
            <a:r>
              <a:rPr lang="ko-KR" altLang="en-US" sz="10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다른은행</a:t>
            </a:r>
            <a:endParaRPr lang="en-US" altLang="ko-KR" sz="10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평점 </a:t>
            </a:r>
            <a:r>
              <a:rPr lang="en-US" altLang="ko-KR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4.0</a:t>
            </a:r>
          </a:p>
        </p:txBody>
      </p:sp>
      <p:pic>
        <p:nvPicPr>
          <p:cNvPr id="30" name="그림 29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3CF772C5-354D-4596-A243-E0449B8DEB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5837" y="1556002"/>
            <a:ext cx="4629751" cy="295539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30DA82FE-F196-4815-8022-0283A7B66C13}"/>
              </a:ext>
            </a:extLst>
          </p:cNvPr>
          <p:cNvSpPr txBox="1"/>
          <p:nvPr/>
        </p:nvSpPr>
        <p:spPr>
          <a:xfrm>
            <a:off x="4756170" y="4622432"/>
            <a:ext cx="6968981" cy="15381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해외송금 장점을 활용한 사업 방안</a:t>
            </a:r>
            <a:endParaRPr lang="en-US" altLang="ko-KR" sz="16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 marL="800100" lvl="1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6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시중 은행의 전유물이었던 국내 해외송금 규모는 연간 </a:t>
            </a:r>
            <a:r>
              <a:rPr lang="en-US" altLang="ko-KR" sz="16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14</a:t>
            </a:r>
            <a:r>
              <a:rPr lang="ko-KR" altLang="en-US" sz="16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조</a:t>
            </a:r>
            <a:endParaRPr lang="en-US" altLang="ko-KR" sz="16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 marL="800100" lvl="1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6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낮은 해외송금 수수료와 간편한 장점을 살려 많은 외국인 근로자 고객 유치 가능</a:t>
            </a:r>
            <a:endParaRPr lang="ko-KR" altLang="en-US" sz="15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A94E9173-9010-4C1D-89CF-3FD5966001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0414" y="1556002"/>
            <a:ext cx="2645423" cy="293676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D6527CA1-8887-4DA3-929F-E6B707842D3D}"/>
              </a:ext>
            </a:extLst>
          </p:cNvPr>
          <p:cNvSpPr txBox="1"/>
          <p:nvPr/>
        </p:nvSpPr>
        <p:spPr>
          <a:xfrm>
            <a:off x="3807413" y="475967"/>
            <a:ext cx="2517036" cy="5447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2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-윤고딕350" panose="02030504000101010101" pitchFamily="18" charset="-127"/>
                <a:ea typeface="-윤고딕350" panose="02030504000101010101" pitchFamily="18" charset="-127"/>
              </a:rPr>
              <a:t>4)</a:t>
            </a:r>
            <a:r>
              <a:rPr lang="ko-KR" altLang="en-US" sz="2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-윤고딕350" panose="02030504000101010101" pitchFamily="18" charset="-127"/>
                <a:ea typeface="-윤고딕350" panose="02030504000101010101" pitchFamily="18" charset="-127"/>
              </a:rPr>
              <a:t> 장점 활용 방안</a:t>
            </a:r>
            <a:endParaRPr lang="en-US" altLang="ko-KR" sz="2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61E40CA9-CA1A-487A-997B-D04F239AC804}"/>
              </a:ext>
            </a:extLst>
          </p:cNvPr>
          <p:cNvSpPr txBox="1"/>
          <p:nvPr/>
        </p:nvSpPr>
        <p:spPr>
          <a:xfrm>
            <a:off x="4469386" y="1096117"/>
            <a:ext cx="2645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해외 송금</a:t>
            </a:r>
          </a:p>
        </p:txBody>
      </p:sp>
    </p:spTree>
    <p:extLst>
      <p:ext uri="{BB962C8B-B14F-4D97-AF65-F5344CB8AC3E}">
        <p14:creationId xmlns:p14="http://schemas.microsoft.com/office/powerpoint/2010/main" val="3672856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xmlns="" id="{31240F14-8C40-417D-8C35-474F36349DF1}"/>
              </a:ext>
            </a:extLst>
          </p:cNvPr>
          <p:cNvSpPr/>
          <p:nvPr/>
        </p:nvSpPr>
        <p:spPr>
          <a:xfrm>
            <a:off x="0" y="-1"/>
            <a:ext cx="3679200" cy="687181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xmlns="" id="{4F9EA4BD-05C0-41C1-B3BF-100F6D73ADBF}"/>
              </a:ext>
            </a:extLst>
          </p:cNvPr>
          <p:cNvSpPr txBox="1"/>
          <p:nvPr/>
        </p:nvSpPr>
        <p:spPr>
          <a:xfrm>
            <a:off x="-415641" y="134471"/>
            <a:ext cx="1715523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500" spc="-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alpha val="15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03</a:t>
            </a:r>
            <a:endParaRPr lang="ko-KR" altLang="en-US" sz="11500" spc="-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alpha val="15000"/>
                </a:schemeClr>
              </a:solidFill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B50B6E43-4001-49A1-BB88-C32287B7B41F}"/>
              </a:ext>
            </a:extLst>
          </p:cNvPr>
          <p:cNvSpPr txBox="1"/>
          <p:nvPr/>
        </p:nvSpPr>
        <p:spPr>
          <a:xfrm>
            <a:off x="442120" y="1194291"/>
            <a:ext cx="20684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C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카카오뱅크</a:t>
            </a:r>
            <a:endParaRPr lang="ko-KR" altLang="en-US" sz="2400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xmlns="" id="{5C9E4E3C-6CF7-4D64-A6BE-3B9CC6C32789}"/>
              </a:ext>
            </a:extLst>
          </p:cNvPr>
          <p:cNvSpPr txBox="1"/>
          <p:nvPr/>
        </p:nvSpPr>
        <p:spPr>
          <a:xfrm>
            <a:off x="446365" y="1650646"/>
            <a:ext cx="2013693" cy="4893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카카오뱅크 </a:t>
            </a:r>
            <a:r>
              <a:rPr lang="en-US" altLang="ko-KR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– </a:t>
            </a:r>
            <a:r>
              <a:rPr lang="ko-KR" altLang="en-US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같지만 </a:t>
            </a:r>
            <a:r>
              <a:rPr lang="ko-KR" altLang="en-US" sz="10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다른은행</a:t>
            </a:r>
            <a:endParaRPr lang="en-US" altLang="ko-KR" sz="10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평점 </a:t>
            </a:r>
            <a:r>
              <a:rPr lang="en-US" altLang="ko-KR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4.0</a:t>
            </a:r>
          </a:p>
        </p:txBody>
      </p:sp>
      <p:pic>
        <p:nvPicPr>
          <p:cNvPr id="10" name="그림 9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ED3988F7-BAB5-4E19-917A-2443B4A7E18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95" t="18844" r="8065" b="19694"/>
          <a:stretch/>
        </p:blipFill>
        <p:spPr>
          <a:xfrm>
            <a:off x="4270026" y="1353162"/>
            <a:ext cx="3357690" cy="4788533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9C451A75-2201-4212-A5F9-4F98AFE2B901}"/>
              </a:ext>
            </a:extLst>
          </p:cNvPr>
          <p:cNvCxnSpPr>
            <a:cxnSpLocks/>
          </p:cNvCxnSpPr>
          <p:nvPr/>
        </p:nvCxnSpPr>
        <p:spPr>
          <a:xfrm>
            <a:off x="4883731" y="5111244"/>
            <a:ext cx="214746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30DA82FE-F196-4815-8022-0283A7B66C13}"/>
              </a:ext>
            </a:extLst>
          </p:cNvPr>
          <p:cNvSpPr txBox="1"/>
          <p:nvPr/>
        </p:nvSpPr>
        <p:spPr>
          <a:xfrm>
            <a:off x="7644901" y="1501044"/>
            <a:ext cx="4295385" cy="4538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latin typeface="-윤고딕340" panose="02030504000101010101" pitchFamily="18" charset="-127"/>
                <a:ea typeface="-윤고딕340" panose="02030504000101010101" pitchFamily="18" charset="-127"/>
              </a:rPr>
              <a:t>저금형 금고 세이프 박스</a:t>
            </a:r>
            <a:endParaRPr lang="en-US" altLang="ko-KR" dirty="0">
              <a:latin typeface="-윤고딕340" panose="02030504000101010101" pitchFamily="18" charset="-127"/>
              <a:ea typeface="-윤고딕340" panose="02030504000101010101" pitchFamily="18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 marL="800100" lvl="1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6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적금형 금융상품 이용 시 저축 겸 입출금 통장으로 사용하는 세이프박스 기능 존재</a:t>
            </a:r>
            <a:endParaRPr lang="en-US" altLang="ko-KR" sz="16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 marL="800100" lvl="1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6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세이프박스를 사용하는 자의 만족도가 높음 </a:t>
            </a:r>
            <a:r>
              <a:rPr lang="en-US" altLang="ko-KR" sz="16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-&gt; </a:t>
            </a:r>
            <a:r>
              <a:rPr lang="ko-KR" altLang="en-US" sz="16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각종 금융 상품에 대한 접근성을 높이고 자금의 효율적 운용을 가능케 함</a:t>
            </a:r>
            <a:endParaRPr lang="en-US" altLang="ko-KR" sz="16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 marL="800100" lvl="1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6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이를 적극 활용해 </a:t>
            </a:r>
            <a:r>
              <a:rPr lang="ko-KR" altLang="en-US" sz="1600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적금형</a:t>
            </a:r>
            <a:r>
              <a:rPr lang="ko-KR" altLang="en-US" sz="16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펀드</a:t>
            </a:r>
            <a:r>
              <a:rPr lang="en-US" altLang="ko-KR" sz="16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16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주택청약 등 금융상품 추천기능 추가</a:t>
            </a:r>
            <a:endParaRPr lang="en-US" altLang="ko-KR" sz="16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 lvl="1">
              <a:lnSpc>
                <a:spcPct val="150000"/>
              </a:lnSpc>
            </a:pPr>
            <a:endParaRPr lang="en-US" altLang="ko-KR" sz="16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95372126-839E-44E1-B0C0-0DB2B26AD14C}"/>
              </a:ext>
            </a:extLst>
          </p:cNvPr>
          <p:cNvSpPr txBox="1"/>
          <p:nvPr/>
        </p:nvSpPr>
        <p:spPr>
          <a:xfrm>
            <a:off x="3795838" y="244473"/>
            <a:ext cx="2517036" cy="5447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2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-윤고딕350" panose="02030504000101010101" pitchFamily="18" charset="-127"/>
                <a:ea typeface="-윤고딕350" panose="02030504000101010101" pitchFamily="18" charset="-127"/>
              </a:rPr>
              <a:t>4)</a:t>
            </a:r>
            <a:r>
              <a:rPr lang="ko-KR" altLang="en-US" sz="2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-윤고딕350" panose="02030504000101010101" pitchFamily="18" charset="-127"/>
                <a:ea typeface="-윤고딕350" panose="02030504000101010101" pitchFamily="18" charset="-127"/>
              </a:rPr>
              <a:t> 장점 활용 방안</a:t>
            </a:r>
            <a:endParaRPr lang="en-US" altLang="ko-KR" sz="2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FD514A6F-D55D-4513-BCA6-B438A062CDEA}"/>
              </a:ext>
            </a:extLst>
          </p:cNvPr>
          <p:cNvSpPr txBox="1"/>
          <p:nvPr/>
        </p:nvSpPr>
        <p:spPr>
          <a:xfrm>
            <a:off x="4385773" y="789238"/>
            <a:ext cx="2645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세이프 박스</a:t>
            </a:r>
          </a:p>
        </p:txBody>
      </p:sp>
    </p:spTree>
    <p:extLst>
      <p:ext uri="{BB962C8B-B14F-4D97-AF65-F5344CB8AC3E}">
        <p14:creationId xmlns:p14="http://schemas.microsoft.com/office/powerpoint/2010/main" val="411328324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49A94559-3FC3-42ED-B6FF-B3269B56F892}"/>
              </a:ext>
            </a:extLst>
          </p:cNvPr>
          <p:cNvSpPr txBox="1"/>
          <p:nvPr/>
        </p:nvSpPr>
        <p:spPr>
          <a:xfrm>
            <a:off x="6915309" y="891536"/>
            <a:ext cx="1960793" cy="620170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▶</a:t>
            </a:r>
            <a:r>
              <a:rPr lang="en-US" altLang="ko-KR" sz="2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 </a:t>
            </a:r>
            <a:r>
              <a:rPr lang="ko-KR" altLang="en-US" sz="2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연구 배경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49A94559-3FC3-42ED-B6FF-B3269B56F892}"/>
              </a:ext>
            </a:extLst>
          </p:cNvPr>
          <p:cNvSpPr txBox="1"/>
          <p:nvPr/>
        </p:nvSpPr>
        <p:spPr>
          <a:xfrm>
            <a:off x="6915309" y="2248885"/>
            <a:ext cx="1960793" cy="620170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▶</a:t>
            </a:r>
            <a:r>
              <a:rPr lang="en-US" altLang="ko-KR" sz="2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 </a:t>
            </a:r>
            <a:r>
              <a:rPr lang="ko-KR" altLang="en-US" sz="2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연구 방법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49A94559-3FC3-42ED-B6FF-B3269B56F892}"/>
              </a:ext>
            </a:extLst>
          </p:cNvPr>
          <p:cNvSpPr txBox="1"/>
          <p:nvPr/>
        </p:nvSpPr>
        <p:spPr>
          <a:xfrm>
            <a:off x="6896071" y="5458029"/>
            <a:ext cx="3005951" cy="62017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▶</a:t>
            </a:r>
            <a:r>
              <a:rPr lang="en-US" altLang="ko-KR" sz="2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 </a:t>
            </a:r>
            <a:r>
              <a:rPr lang="ko-KR" altLang="en-US" sz="2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결론 </a:t>
            </a:r>
            <a:r>
              <a:rPr lang="en-US" altLang="ko-KR" sz="2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&amp; </a:t>
            </a:r>
            <a:r>
              <a:rPr lang="ko-KR" altLang="en-US" sz="2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발전방향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6858402" y="3606234"/>
            <a:ext cx="2968281" cy="1607011"/>
            <a:chOff x="6858402" y="3606234"/>
            <a:chExt cx="2968281" cy="1607011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xmlns="" id="{49A94559-3FC3-42ED-B6FF-B3269B56F892}"/>
                </a:ext>
              </a:extLst>
            </p:cNvPr>
            <p:cNvSpPr txBox="1"/>
            <p:nvPr/>
          </p:nvSpPr>
          <p:spPr>
            <a:xfrm>
              <a:off x="6858402" y="3606234"/>
              <a:ext cx="2416046" cy="620170"/>
            </a:xfrm>
            <a:prstGeom prst="rect">
              <a:avLst/>
            </a:prstGeom>
            <a:noFill/>
          </p:spPr>
          <p:txBody>
            <a:bodyPr wrap="none" rtlCol="0" anchor="b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ko-KR" altLang="en-US" sz="16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rPr>
                <a:t>▶</a:t>
              </a:r>
              <a:r>
                <a:rPr lang="en-US" altLang="ko-KR" sz="28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rPr>
                <a:t> </a:t>
              </a:r>
              <a:r>
                <a:rPr lang="ko-KR" altLang="en-US" sz="28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rPr>
                <a:t>은행 별 비교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xmlns="" id="{49A94559-3FC3-42ED-B6FF-B3269B56F892}"/>
                </a:ext>
              </a:extLst>
            </p:cNvPr>
            <p:cNvSpPr txBox="1"/>
            <p:nvPr/>
          </p:nvSpPr>
          <p:spPr>
            <a:xfrm>
              <a:off x="7396209" y="4160649"/>
              <a:ext cx="2430474" cy="10525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28600" indent="-228600">
                <a:lnSpc>
                  <a:spcPct val="130000"/>
                </a:lnSpc>
                <a:buAutoNum type="arabicParenR"/>
              </a:pPr>
              <a:r>
                <a:rPr lang="en-US" altLang="ko-KR" sz="16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rPr>
                <a:t>KB </a:t>
              </a:r>
              <a:r>
                <a:rPr lang="ko-KR" altLang="en-US" sz="16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rPr>
                <a:t>국민은행</a:t>
              </a:r>
              <a:r>
                <a:rPr lang="en-US" altLang="ko-KR" sz="16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rPr>
                <a:t>, </a:t>
              </a:r>
              <a:r>
                <a:rPr lang="ko-KR" altLang="en-US" sz="16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rPr>
                <a:t>하나은행</a:t>
              </a:r>
              <a:endPara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endParaRPr>
            </a:p>
            <a:p>
              <a:pPr marL="228600" indent="-228600">
                <a:lnSpc>
                  <a:spcPct val="130000"/>
                </a:lnSpc>
                <a:buAutoNum type="arabicParenR"/>
              </a:pPr>
              <a:r>
                <a:rPr lang="ko-KR" altLang="en-US" sz="16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rPr>
                <a:t>우리은행</a:t>
              </a:r>
              <a:endPara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endParaRPr>
            </a:p>
            <a:p>
              <a:pPr marL="228600" indent="-228600">
                <a:lnSpc>
                  <a:spcPct val="130000"/>
                </a:lnSpc>
                <a:buAutoNum type="arabicParenR"/>
              </a:pPr>
              <a:r>
                <a:rPr lang="ko-KR" altLang="en-US" sz="16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rPr>
                <a:t>카카오뱅크</a:t>
              </a: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1732706" y="2343417"/>
            <a:ext cx="3023734" cy="1862048"/>
            <a:chOff x="395178" y="2089855"/>
            <a:chExt cx="3023734" cy="1862048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xmlns="" id="{46D93B24-78B3-4504-B5D3-4DE1FBB865D9}"/>
                </a:ext>
              </a:extLst>
            </p:cNvPr>
            <p:cNvSpPr txBox="1"/>
            <p:nvPr/>
          </p:nvSpPr>
          <p:spPr>
            <a:xfrm>
              <a:off x="1729027" y="3309740"/>
              <a:ext cx="1689885" cy="6421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ko-KR" sz="3200" spc="3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2C2C2C"/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rPr>
                <a:t>INDEX</a:t>
              </a:r>
              <a:endParaRPr lang="ko-KR" altLang="en-US" sz="3200" spc="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C2C2C"/>
                </a:solidFill>
                <a:latin typeface="-윤고딕320" panose="02030504000101010101" pitchFamily="18" charset="-127"/>
                <a:ea typeface="-윤고딕320" panose="02030504000101010101" pitchFamily="18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xmlns="" id="{2903F069-2C2D-4F38-9F95-102A9DA65D56}"/>
                </a:ext>
              </a:extLst>
            </p:cNvPr>
            <p:cNvSpPr txBox="1"/>
            <p:nvPr/>
          </p:nvSpPr>
          <p:spPr>
            <a:xfrm>
              <a:off x="395178" y="2089855"/>
              <a:ext cx="1636987" cy="1862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500" spc="-8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  <a:alpha val="15000"/>
                    </a:schemeClr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rPr>
                <a:t>04</a:t>
              </a:r>
              <a:endParaRPr lang="ko-KR" altLang="en-US" sz="11500" spc="-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15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endParaRPr>
            </a:p>
          </p:txBody>
        </p:sp>
      </p:grpSp>
      <p:sp>
        <p:nvSpPr>
          <p:cNvPr id="31" name="이등변 삼각형 30">
            <a:extLst>
              <a:ext uri="{FF2B5EF4-FFF2-40B4-BE49-F238E27FC236}">
                <a16:creationId xmlns:a16="http://schemas.microsoft.com/office/drawing/2014/main" xmlns="" id="{F5371788-E966-4E14-8B10-03C1A0DE19C6}"/>
              </a:ext>
            </a:extLst>
          </p:cNvPr>
          <p:cNvSpPr/>
          <p:nvPr/>
        </p:nvSpPr>
        <p:spPr>
          <a:xfrm>
            <a:off x="11824884" y="6483246"/>
            <a:ext cx="196707" cy="196707"/>
          </a:xfrm>
          <a:prstGeom prst="triangle">
            <a:avLst>
              <a:gd name="adj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9204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57121E-6 1.38099E-6 L -0.00221 -0.33634 " pathEditMode="relative" ptsTypes="AA">
                                      <p:cBhvr>
                                        <p:cTn id="1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3" grpId="0"/>
      <p:bldP spid="26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Box 56">
            <a:extLst>
              <a:ext uri="{FF2B5EF4-FFF2-40B4-BE49-F238E27FC236}">
                <a16:creationId xmlns:a16="http://schemas.microsoft.com/office/drawing/2014/main" xmlns="" id="{3D97F99B-EF00-4255-BB13-0240826CC8CF}"/>
              </a:ext>
            </a:extLst>
          </p:cNvPr>
          <p:cNvSpPr txBox="1"/>
          <p:nvPr/>
        </p:nvSpPr>
        <p:spPr>
          <a:xfrm>
            <a:off x="868845" y="1164491"/>
            <a:ext cx="3021981" cy="620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2800" spc="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결론 </a:t>
            </a:r>
            <a:r>
              <a:rPr lang="en-US" altLang="ko-KR" sz="2800" spc="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&amp; </a:t>
            </a:r>
            <a:r>
              <a:rPr lang="ko-KR" altLang="en-US" sz="2800" spc="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발전방향</a:t>
            </a:r>
            <a:endParaRPr lang="en-US" altLang="ko-KR" sz="2800" spc="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xmlns="" id="{9A342B08-EA72-4038-AB74-0A83C8305305}"/>
              </a:ext>
            </a:extLst>
          </p:cNvPr>
          <p:cNvSpPr txBox="1"/>
          <p:nvPr/>
        </p:nvSpPr>
        <p:spPr>
          <a:xfrm>
            <a:off x="-398218" y="349492"/>
            <a:ext cx="163698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500" spc="-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15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04</a:t>
            </a:r>
            <a:endParaRPr lang="ko-KR" altLang="en-US" sz="11500" spc="-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  <a:alpha val="15000"/>
                </a:schemeClr>
              </a:solidFill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0739E01D-5C7F-4BA9-BB7A-8C2C2E83E3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4269"/>
          <a:stretch/>
        </p:blipFill>
        <p:spPr>
          <a:xfrm>
            <a:off x="6923025" y="4472668"/>
            <a:ext cx="4754383" cy="35996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EB5CD208-32B4-4102-86ED-2756FAE3D7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3025" y="5019648"/>
            <a:ext cx="4621079" cy="46538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90FA90EF-EDE5-4DB6-B2DF-3C27B8F4339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2766"/>
          <a:stretch/>
        </p:blipFill>
        <p:spPr>
          <a:xfrm>
            <a:off x="7148855" y="5585235"/>
            <a:ext cx="4169421" cy="371495"/>
          </a:xfrm>
          <a:prstGeom prst="rect">
            <a:avLst/>
          </a:prstGeom>
        </p:spPr>
      </p:pic>
      <p:graphicFrame>
        <p:nvGraphicFramePr>
          <p:cNvPr id="8" name="차트 7">
            <a:extLst>
              <a:ext uri="{FF2B5EF4-FFF2-40B4-BE49-F238E27FC236}">
                <a16:creationId xmlns:a16="http://schemas.microsoft.com/office/drawing/2014/main" xmlns="" id="{EDFAF49F-EB43-43D3-A394-D5D1C079DE92}"/>
              </a:ext>
            </a:extLst>
          </p:cNvPr>
          <p:cNvGraphicFramePr/>
          <p:nvPr/>
        </p:nvGraphicFramePr>
        <p:xfrm>
          <a:off x="685800" y="2180847"/>
          <a:ext cx="5219898" cy="34275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993DADD0-A77C-42FC-BB2B-6D140FB47033}"/>
              </a:ext>
            </a:extLst>
          </p:cNvPr>
          <p:cNvSpPr/>
          <p:nvPr/>
        </p:nvSpPr>
        <p:spPr>
          <a:xfrm>
            <a:off x="685800" y="2032569"/>
            <a:ext cx="5219898" cy="4019888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ì¬ì©ì PNGì ëí ì´ë¯¸ì§ ê²ìê²°ê³¼">
            <a:extLst>
              <a:ext uri="{FF2B5EF4-FFF2-40B4-BE49-F238E27FC236}">
                <a16:creationId xmlns:a16="http://schemas.microsoft.com/office/drawing/2014/main" xmlns="" id="{D1720C59-D722-42FF-BE02-0B6DFF14D4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9716" y="1803813"/>
            <a:ext cx="1759455" cy="2463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3754E107-809C-42B4-863A-DFD812028410}"/>
              </a:ext>
            </a:extLst>
          </p:cNvPr>
          <p:cNvSpPr txBox="1"/>
          <p:nvPr/>
        </p:nvSpPr>
        <p:spPr>
          <a:xfrm>
            <a:off x="8749171" y="3343720"/>
            <a:ext cx="30618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highlight>
                  <a:srgbClr val="FFFF00"/>
                </a:highlight>
                <a:latin typeface="-윤고딕330" panose="02030504000101010101" pitchFamily="18" charset="-127"/>
                <a:ea typeface="-윤고딕330" panose="02030504000101010101" pitchFamily="18" charset="-127"/>
              </a:rPr>
              <a:t>모바일뱅킹</a:t>
            </a:r>
            <a:r>
              <a:rPr lang="en-US" altLang="ko-KR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:</a:t>
            </a:r>
          </a:p>
          <a:p>
            <a:r>
              <a:rPr lang="ko-KR" altLang="en-US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사용자들이 가장 친숙하게 접하는 </a:t>
            </a:r>
            <a:r>
              <a:rPr lang="ko-KR" altLang="en-US" dirty="0" err="1">
                <a:latin typeface="-윤고딕330" panose="02030504000101010101" pitchFamily="18" charset="-127"/>
                <a:ea typeface="-윤고딕330" panose="02030504000101010101" pitchFamily="18" charset="-127"/>
              </a:rPr>
              <a:t>비대면</a:t>
            </a:r>
            <a:r>
              <a:rPr lang="ko-KR" altLang="en-US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 거래 플랫폼</a:t>
            </a:r>
          </a:p>
        </p:txBody>
      </p:sp>
    </p:spTree>
    <p:extLst>
      <p:ext uri="{BB962C8B-B14F-4D97-AF65-F5344CB8AC3E}">
        <p14:creationId xmlns:p14="http://schemas.microsoft.com/office/powerpoint/2010/main" val="11366708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A23CD17C-00D8-44CF-879C-D03C1B960898}"/>
              </a:ext>
            </a:extLst>
          </p:cNvPr>
          <p:cNvSpPr/>
          <p:nvPr/>
        </p:nvSpPr>
        <p:spPr>
          <a:xfrm>
            <a:off x="1222" y="0"/>
            <a:ext cx="3679200" cy="687181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이등변 삼각형 5">
            <a:extLst>
              <a:ext uri="{FF2B5EF4-FFF2-40B4-BE49-F238E27FC236}">
                <a16:creationId xmlns:a16="http://schemas.microsoft.com/office/drawing/2014/main" xmlns="" id="{8F575839-730B-4EDB-8763-B5E27AA2B91A}"/>
              </a:ext>
            </a:extLst>
          </p:cNvPr>
          <p:cNvSpPr/>
          <p:nvPr/>
        </p:nvSpPr>
        <p:spPr>
          <a:xfrm rot="10800000">
            <a:off x="3325447" y="-2"/>
            <a:ext cx="352469" cy="337187"/>
          </a:xfrm>
          <a:prstGeom prst="triangle">
            <a:avLst>
              <a:gd name="adj" fmla="val 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46D93B24-78B3-4504-B5D3-4DE1FBB865D9}"/>
              </a:ext>
            </a:extLst>
          </p:cNvPr>
          <p:cNvSpPr txBox="1"/>
          <p:nvPr/>
        </p:nvSpPr>
        <p:spPr>
          <a:xfrm>
            <a:off x="1562760" y="436744"/>
            <a:ext cx="1492716" cy="448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2000" spc="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연구 </a:t>
            </a:r>
            <a:r>
              <a:rPr lang="ko-KR" altLang="en-US" sz="2000" spc="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FF0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방법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A2797281-9619-4806-89DC-717BDE7F7643}"/>
              </a:ext>
            </a:extLst>
          </p:cNvPr>
          <p:cNvSpPr txBox="1"/>
          <p:nvPr/>
        </p:nvSpPr>
        <p:spPr>
          <a:xfrm>
            <a:off x="3970652" y="6403268"/>
            <a:ext cx="324128" cy="3556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400" spc="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1</a:t>
            </a:r>
            <a:endParaRPr lang="ko-KR" altLang="en-US" sz="1400" spc="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8E1089A8-1422-49D2-85CE-619106C82F14}"/>
              </a:ext>
            </a:extLst>
          </p:cNvPr>
          <p:cNvSpPr txBox="1"/>
          <p:nvPr/>
        </p:nvSpPr>
        <p:spPr>
          <a:xfrm>
            <a:off x="4809937" y="6403268"/>
            <a:ext cx="324128" cy="3556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400" spc="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alpha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2</a:t>
            </a:r>
            <a:endParaRPr lang="ko-KR" altLang="en-US" sz="1400" spc="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alpha val="50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xmlns="" id="{0814BBDC-3AB6-4715-A207-283CC3B09D64}"/>
              </a:ext>
            </a:extLst>
          </p:cNvPr>
          <p:cNvCxnSpPr/>
          <p:nvPr/>
        </p:nvCxnSpPr>
        <p:spPr>
          <a:xfrm>
            <a:off x="4358836" y="6581105"/>
            <a:ext cx="387045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E823CACF-7342-42B4-B6F9-4955E93730DD}"/>
              </a:ext>
            </a:extLst>
          </p:cNvPr>
          <p:cNvSpPr txBox="1"/>
          <p:nvPr/>
        </p:nvSpPr>
        <p:spPr>
          <a:xfrm>
            <a:off x="3978933" y="5836748"/>
            <a:ext cx="704039" cy="2991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사진출처</a:t>
            </a:r>
            <a:endParaRPr lang="en-US" altLang="ko-KR" sz="1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xmlns="" id="{B4B49799-B87E-454D-93CD-4FFD4525C66B}"/>
              </a:ext>
            </a:extLst>
          </p:cNvPr>
          <p:cNvSpPr txBox="1"/>
          <p:nvPr/>
        </p:nvSpPr>
        <p:spPr>
          <a:xfrm>
            <a:off x="3965542" y="6099210"/>
            <a:ext cx="1826141" cy="2991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:</a:t>
            </a:r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내 친구 옆에서 힘들어한다</a:t>
            </a:r>
            <a:endParaRPr lang="en-US" altLang="ko-KR" sz="1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xmlns="" id="{8D0F3EEC-2FB5-4B65-818E-657021AD0DE7}"/>
              </a:ext>
            </a:extLst>
          </p:cNvPr>
          <p:cNvSpPr txBox="1"/>
          <p:nvPr/>
        </p:nvSpPr>
        <p:spPr>
          <a:xfrm>
            <a:off x="36745" y="99556"/>
            <a:ext cx="163698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500" spc="-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alpha val="15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02</a:t>
            </a:r>
            <a:endParaRPr lang="ko-KR" altLang="en-US" sz="11500" spc="-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alpha val="15000"/>
                </a:schemeClr>
              </a:solidFill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4000898" y="1455202"/>
            <a:ext cx="7792648" cy="5155716"/>
            <a:chOff x="3731863" y="953161"/>
            <a:chExt cx="7792648" cy="5155716"/>
          </a:xfrm>
        </p:grpSpPr>
        <p:pic>
          <p:nvPicPr>
            <p:cNvPr id="3" name="그림 2" descr="텍스트, 지도이(가) 표시된 사진&#10;&#10;자동 생성된 설명">
              <a:extLst>
                <a:ext uri="{FF2B5EF4-FFF2-40B4-BE49-F238E27FC236}">
                  <a16:creationId xmlns:a16="http://schemas.microsoft.com/office/drawing/2014/main" xmlns="" id="{9F6867A8-47D4-492C-B6AE-8A6A1347C20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93730" y="953161"/>
              <a:ext cx="7730781" cy="4430437"/>
            </a:xfrm>
            <a:prstGeom prst="rect">
              <a:avLst/>
            </a:prstGeom>
          </p:spPr>
        </p:pic>
        <p:pic>
          <p:nvPicPr>
            <p:cNvPr id="7" name="그림 6" descr="스크린샷이(가) 표시된 사진&#10;&#10;자동 생성된 설명">
              <a:extLst>
                <a:ext uri="{FF2B5EF4-FFF2-40B4-BE49-F238E27FC236}">
                  <a16:creationId xmlns:a16="http://schemas.microsoft.com/office/drawing/2014/main" xmlns="" id="{8F2B5A49-084F-4D6D-9C06-96534330A3F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31863" y="5323949"/>
              <a:ext cx="5022015" cy="784928"/>
            </a:xfrm>
            <a:prstGeom prst="rect">
              <a:avLst/>
            </a:prstGeom>
          </p:spPr>
        </p:pic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xmlns="" id="{2A2DE93D-511C-4BD1-A2BC-CF18E7DDB575}"/>
              </a:ext>
            </a:extLst>
          </p:cNvPr>
          <p:cNvGrpSpPr/>
          <p:nvPr/>
        </p:nvGrpSpPr>
        <p:grpSpPr>
          <a:xfrm rot="16200000">
            <a:off x="-428863" y="3151084"/>
            <a:ext cx="4869885" cy="1026369"/>
            <a:chOff x="2156461" y="1403581"/>
            <a:chExt cx="8910176" cy="871944"/>
          </a:xfrm>
        </p:grpSpPr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xmlns="" id="{08A60C4A-3978-4F38-AF2A-687499686773}"/>
                </a:ext>
              </a:extLst>
            </p:cNvPr>
            <p:cNvCxnSpPr>
              <a:cxnSpLocks/>
              <a:stCxn id="38" idx="6"/>
            </p:cNvCxnSpPr>
            <p:nvPr/>
          </p:nvCxnSpPr>
          <p:spPr>
            <a:xfrm>
              <a:off x="2452038" y="1551370"/>
              <a:ext cx="8329883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xmlns="" id="{14FFEAE9-6DAE-489E-8DE3-82CD7682D31E}"/>
                </a:ext>
              </a:extLst>
            </p:cNvPr>
            <p:cNvSpPr/>
            <p:nvPr/>
          </p:nvSpPr>
          <p:spPr>
            <a:xfrm>
              <a:off x="2156461" y="1403581"/>
              <a:ext cx="295578" cy="29557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xmlns="" id="{F2C0ECD4-A167-4B63-9A6D-FEF0BC581D5F}"/>
                </a:ext>
              </a:extLst>
            </p:cNvPr>
            <p:cNvSpPr/>
            <p:nvPr/>
          </p:nvSpPr>
          <p:spPr>
            <a:xfrm>
              <a:off x="4224584" y="1403581"/>
              <a:ext cx="295578" cy="29557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92"/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xmlns="" id="{416F68E9-A4BB-4202-8DA0-DA2B9CA38082}"/>
                </a:ext>
              </a:extLst>
            </p:cNvPr>
            <p:cNvSpPr/>
            <p:nvPr/>
          </p:nvSpPr>
          <p:spPr>
            <a:xfrm>
              <a:off x="6438068" y="1403581"/>
              <a:ext cx="295578" cy="29557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92"/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xmlns="" id="{95CE1AD4-B8CC-4FF7-A0DB-97ED5F473565}"/>
                </a:ext>
              </a:extLst>
            </p:cNvPr>
            <p:cNvSpPr/>
            <p:nvPr/>
          </p:nvSpPr>
          <p:spPr>
            <a:xfrm>
              <a:off x="8574456" y="1403581"/>
              <a:ext cx="295578" cy="295578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92"/>
            </a:p>
          </p:txBody>
        </p: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xmlns="" id="{01D426D3-5F2A-40B2-95A1-5136CF6324A5}"/>
                </a:ext>
              </a:extLst>
            </p:cNvPr>
            <p:cNvSpPr/>
            <p:nvPr/>
          </p:nvSpPr>
          <p:spPr>
            <a:xfrm>
              <a:off x="10771059" y="1403581"/>
              <a:ext cx="295578" cy="29557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92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xmlns="" id="{FD2EB3B9-6319-4984-8BC2-22CD262F93F0}"/>
                </a:ext>
              </a:extLst>
            </p:cNvPr>
            <p:cNvSpPr txBox="1"/>
            <p:nvPr/>
          </p:nvSpPr>
          <p:spPr>
            <a:xfrm>
              <a:off x="3866431" y="1980769"/>
              <a:ext cx="221707" cy="286884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endParaRPr lang="ko-KR" altLang="en-US" sz="1455" dirty="0">
                <a:latin typeface="-윤고딕320" panose="02030504000101010101" pitchFamily="18" charset="-127"/>
                <a:ea typeface="-윤고딕320" panose="02030504000101010101" pitchFamily="18" charset="-12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xmlns="" id="{D98BDCCD-0BEA-42AC-8E61-B676E7FBE9D4}"/>
                </a:ext>
              </a:extLst>
            </p:cNvPr>
            <p:cNvSpPr txBox="1"/>
            <p:nvPr/>
          </p:nvSpPr>
          <p:spPr>
            <a:xfrm>
              <a:off x="5985918" y="1988641"/>
              <a:ext cx="221707" cy="286884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endParaRPr lang="ko-KR" altLang="en-US" sz="1455" dirty="0">
                <a:latin typeface="-윤고딕320" panose="02030504000101010101" pitchFamily="18" charset="-127"/>
                <a:ea typeface="-윤고딕320" panose="02030504000101010101" pitchFamily="18" charset="-127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xmlns="" id="{7FCD9D2B-F1AB-429F-8B23-2444B1E3A4D0}"/>
                </a:ext>
              </a:extLst>
            </p:cNvPr>
            <p:cNvSpPr txBox="1"/>
            <p:nvPr/>
          </p:nvSpPr>
          <p:spPr>
            <a:xfrm>
              <a:off x="8131379" y="1980170"/>
              <a:ext cx="221707" cy="286884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endParaRPr lang="ko-KR" altLang="en-US" sz="1455" dirty="0">
                <a:latin typeface="-윤고딕320" panose="02030504000101010101" pitchFamily="18" charset="-127"/>
                <a:ea typeface="-윤고딕320" panose="02030504000101010101" pitchFamily="18" charset="-127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xmlns="" id="{1FACBC1F-F859-4321-81AB-8A1E4E23A7E1}"/>
                </a:ext>
              </a:extLst>
            </p:cNvPr>
            <p:cNvSpPr txBox="1"/>
            <p:nvPr/>
          </p:nvSpPr>
          <p:spPr>
            <a:xfrm>
              <a:off x="10104823" y="1980170"/>
              <a:ext cx="221707" cy="286884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endParaRPr lang="ko-KR" altLang="en-US" sz="1455" dirty="0">
                <a:latin typeface="-윤고딕320" panose="02030504000101010101" pitchFamily="18" charset="-127"/>
                <a:ea typeface="-윤고딕320" panose="02030504000101010101" pitchFamily="18" charset="-127"/>
                <a:cs typeface="조선일보명조" panose="02030304000000000000" pitchFamily="18" charset="-127"/>
              </a:endParaRPr>
            </a:p>
          </p:txBody>
        </p:sp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xmlns="" id="{687E3D85-5521-4085-8DE6-424AEB90CD58}"/>
              </a:ext>
            </a:extLst>
          </p:cNvPr>
          <p:cNvSpPr txBox="1"/>
          <p:nvPr/>
        </p:nvSpPr>
        <p:spPr>
          <a:xfrm>
            <a:off x="1933334" y="1188043"/>
            <a:ext cx="1431802" cy="31624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1455" dirty="0"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데이터 분석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xmlns="" id="{2AD4E961-C903-4F06-88FF-6B8E610CEAF5}"/>
              </a:ext>
            </a:extLst>
          </p:cNvPr>
          <p:cNvSpPr txBox="1"/>
          <p:nvPr/>
        </p:nvSpPr>
        <p:spPr>
          <a:xfrm>
            <a:off x="1958025" y="2352541"/>
            <a:ext cx="1431802" cy="31624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1455" dirty="0"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데이터 </a:t>
            </a:r>
            <a:r>
              <a:rPr lang="ko-KR" altLang="en-US" sz="1455" dirty="0" err="1"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전처리</a:t>
            </a:r>
            <a:endParaRPr lang="ko-KR" altLang="en-US" sz="1455" dirty="0">
              <a:solidFill>
                <a:schemeClr val="bg1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xmlns="" id="{1CF1EF29-B335-4C7F-9C13-291C71A5D643}"/>
              </a:ext>
            </a:extLst>
          </p:cNvPr>
          <p:cNvSpPr txBox="1"/>
          <p:nvPr/>
        </p:nvSpPr>
        <p:spPr>
          <a:xfrm>
            <a:off x="1955094" y="3568794"/>
            <a:ext cx="1431802" cy="31624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55" dirty="0"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분석 모델 설정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xmlns="" id="{D2224597-BF9A-4723-A128-A4BE7C01A8E8}"/>
              </a:ext>
            </a:extLst>
          </p:cNvPr>
          <p:cNvSpPr txBox="1"/>
          <p:nvPr/>
        </p:nvSpPr>
        <p:spPr>
          <a:xfrm>
            <a:off x="1944656" y="4745922"/>
            <a:ext cx="1431802" cy="31624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55" dirty="0"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분석 모델 구현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xmlns="" id="{D17A30FB-A3D0-49A5-8B60-915963B1CA47}"/>
              </a:ext>
            </a:extLst>
          </p:cNvPr>
          <p:cNvSpPr txBox="1"/>
          <p:nvPr/>
        </p:nvSpPr>
        <p:spPr>
          <a:xfrm>
            <a:off x="1971670" y="5889539"/>
            <a:ext cx="994183" cy="31624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55" dirty="0"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모델 평가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C082265B-F4F5-4FAC-AC31-ADCD1D15643E}"/>
              </a:ext>
            </a:extLst>
          </p:cNvPr>
          <p:cNvSpPr txBox="1"/>
          <p:nvPr/>
        </p:nvSpPr>
        <p:spPr>
          <a:xfrm>
            <a:off x="3787816" y="177186"/>
            <a:ext cx="8467067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9</a:t>
            </a:r>
            <a:r>
              <a:rPr lang="ko-KR" altLang="en-US" sz="2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년간 뉴스 데이터에서 발생한 명사의 종류 </a:t>
            </a:r>
            <a:r>
              <a:rPr lang="en-US" altLang="ko-KR" sz="2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: 173,234</a:t>
            </a:r>
            <a:r>
              <a:rPr lang="ko-KR" altLang="en-US" sz="2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개</a:t>
            </a:r>
            <a:endParaRPr lang="en-US" altLang="ko-KR" sz="20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 algn="ctr"/>
            <a:endParaRPr lang="en-US" altLang="ko-KR" sz="5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 algn="ctr"/>
            <a:r>
              <a:rPr lang="ko-KR" altLang="en-US" sz="2000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불용어</a:t>
            </a:r>
            <a:r>
              <a:rPr lang="ko-KR" altLang="en-US" sz="2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사전을 작성</a:t>
            </a:r>
            <a:r>
              <a:rPr lang="en-US" altLang="ko-KR" sz="2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2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스포츠 관련</a:t>
            </a:r>
            <a:r>
              <a:rPr lang="en-US" altLang="ko-KR" sz="2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r>
              <a:rPr lang="ko-KR" altLang="en-US" sz="2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등 금융과 무관계한 명사 제거</a:t>
            </a:r>
            <a:endParaRPr lang="en-US" altLang="ko-KR" sz="20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6CE94B09-C17D-427F-95A1-14CA91A75BD5}"/>
              </a:ext>
            </a:extLst>
          </p:cNvPr>
          <p:cNvSpPr txBox="1"/>
          <p:nvPr/>
        </p:nvSpPr>
        <p:spPr>
          <a:xfrm>
            <a:off x="6500460" y="1134951"/>
            <a:ext cx="3041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상위 </a:t>
            </a:r>
            <a:r>
              <a:rPr lang="en-US" altLang="ko-KR" b="1" dirty="0"/>
              <a:t>1000</a:t>
            </a:r>
            <a:r>
              <a:rPr lang="ko-KR" altLang="en-US" b="1" dirty="0"/>
              <a:t>개의 단어만 사용</a:t>
            </a:r>
          </a:p>
        </p:txBody>
      </p:sp>
    </p:spTree>
    <p:extLst>
      <p:ext uri="{BB962C8B-B14F-4D97-AF65-F5344CB8AC3E}">
        <p14:creationId xmlns:p14="http://schemas.microsoft.com/office/powerpoint/2010/main" val="220534539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Box 56">
            <a:extLst>
              <a:ext uri="{FF2B5EF4-FFF2-40B4-BE49-F238E27FC236}">
                <a16:creationId xmlns:a16="http://schemas.microsoft.com/office/drawing/2014/main" xmlns="" id="{3D97F99B-EF00-4255-BB13-0240826CC8CF}"/>
              </a:ext>
            </a:extLst>
          </p:cNvPr>
          <p:cNvSpPr txBox="1"/>
          <p:nvPr/>
        </p:nvSpPr>
        <p:spPr>
          <a:xfrm>
            <a:off x="868845" y="1164491"/>
            <a:ext cx="3021981" cy="620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2800" spc="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결론 </a:t>
            </a:r>
            <a:r>
              <a:rPr lang="en-US" altLang="ko-KR" sz="2800" spc="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&amp; </a:t>
            </a:r>
            <a:r>
              <a:rPr lang="ko-KR" altLang="en-US" sz="2800" spc="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발전방향</a:t>
            </a:r>
            <a:endParaRPr lang="en-US" altLang="ko-KR" sz="2800" spc="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xmlns="" id="{9A342B08-EA72-4038-AB74-0A83C8305305}"/>
              </a:ext>
            </a:extLst>
          </p:cNvPr>
          <p:cNvSpPr txBox="1"/>
          <p:nvPr/>
        </p:nvSpPr>
        <p:spPr>
          <a:xfrm>
            <a:off x="-398218" y="349492"/>
            <a:ext cx="163698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500" spc="-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15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04</a:t>
            </a:r>
            <a:endParaRPr lang="ko-KR" altLang="en-US" sz="11500" spc="-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  <a:alpha val="15000"/>
                </a:schemeClr>
              </a:solidFill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xmlns="" id="{1ACD730B-A8E7-404F-B1CD-CA70978C4477}"/>
              </a:ext>
            </a:extLst>
          </p:cNvPr>
          <p:cNvGraphicFramePr>
            <a:graphicFrameLocks noGrp="1"/>
          </p:cNvGraphicFramePr>
          <p:nvPr/>
        </p:nvGraphicFramePr>
        <p:xfrm>
          <a:off x="1075674" y="2401758"/>
          <a:ext cx="4508698" cy="3718272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1495285">
                  <a:extLst>
                    <a:ext uri="{9D8B030D-6E8A-4147-A177-3AD203B41FA5}">
                      <a16:colId xmlns:a16="http://schemas.microsoft.com/office/drawing/2014/main" xmlns="" val="2071701735"/>
                    </a:ext>
                  </a:extLst>
                </a:gridCol>
                <a:gridCol w="3013413">
                  <a:extLst>
                    <a:ext uri="{9D8B030D-6E8A-4147-A177-3AD203B41FA5}">
                      <a16:colId xmlns:a16="http://schemas.microsoft.com/office/drawing/2014/main" xmlns="" val="989754369"/>
                    </a:ext>
                  </a:extLst>
                </a:gridCol>
              </a:tblGrid>
              <a:tr h="8753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KB</a:t>
                      </a:r>
                      <a:r>
                        <a:rPr lang="ko-KR" altLang="en-US" b="0" dirty="0"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국민은행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42900" indent="-342900" algn="l" latinLnBrk="1">
                        <a:buAutoNum type="arabicPeriod"/>
                      </a:pPr>
                      <a:r>
                        <a:rPr lang="ko-KR" altLang="en-US" sz="1600" b="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로그인</a:t>
                      </a:r>
                      <a:endParaRPr lang="en-US" altLang="ko-KR" sz="1600" b="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  <a:p>
                      <a:pPr marL="342900" indent="-342900" algn="l" latinLnBrk="1">
                        <a:buAutoNum type="arabicPeriod"/>
                      </a:pPr>
                      <a:r>
                        <a:rPr lang="ko-KR" altLang="en-US" sz="1600" b="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이체</a:t>
                      </a:r>
                      <a:endParaRPr lang="en-US" altLang="ko-KR" sz="1600" b="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  <a:p>
                      <a:pPr marL="342900" indent="-342900" algn="l" latinLnBrk="1">
                        <a:buAutoNum type="arabicPeriod"/>
                      </a:pPr>
                      <a:r>
                        <a:rPr lang="ko-KR" altLang="en-US" sz="1600" b="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실행</a:t>
                      </a:r>
                      <a:endParaRPr lang="en-US" altLang="ko-KR" sz="1600" b="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  <a:p>
                      <a:pPr marL="342900" indent="-342900" algn="l" latinLnBrk="1">
                        <a:buAutoNum type="arabicPeriod"/>
                      </a:pPr>
                      <a:r>
                        <a:rPr lang="ko-KR" altLang="en-US" sz="1600" b="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화면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494649960"/>
                  </a:ext>
                </a:extLst>
              </a:tr>
              <a:tr h="7923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하나은행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42900" indent="-342900" algn="l" latinLnBrk="1">
                        <a:buAutoNum type="arabicPeriod"/>
                      </a:pPr>
                      <a:r>
                        <a:rPr lang="ko-KR" altLang="en-US" sz="1600" b="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인증</a:t>
                      </a:r>
                      <a:endParaRPr lang="en-US" altLang="ko-KR" sz="1600" b="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  <a:p>
                      <a:pPr marL="342900" indent="-342900" algn="l" latinLnBrk="1">
                        <a:buAutoNum type="arabicPeriod"/>
                      </a:pPr>
                      <a:r>
                        <a:rPr lang="ko-KR" altLang="en-US" sz="1600" b="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조회</a:t>
                      </a:r>
                      <a:endParaRPr lang="en-US" altLang="ko-KR" sz="1600" b="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279272874"/>
                  </a:ext>
                </a:extLst>
              </a:tr>
              <a:tr h="8753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우리은행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42900" indent="-342900" algn="l" latinLnBrk="1">
                        <a:buAutoNum type="arabicPeriod"/>
                      </a:pPr>
                      <a:r>
                        <a:rPr lang="ko-KR" altLang="en-US" sz="1600" b="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지문 </a:t>
                      </a:r>
                      <a:endParaRPr lang="en-US" altLang="ko-KR" sz="1600" b="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  <a:p>
                      <a:pPr marL="342900" indent="-342900" algn="l" latinLnBrk="1">
                        <a:buAutoNum type="arabicPeriod"/>
                      </a:pPr>
                      <a:r>
                        <a:rPr lang="ko-KR" altLang="en-US" sz="1600" b="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이체</a:t>
                      </a:r>
                      <a:endParaRPr lang="en-US" altLang="ko-KR" sz="1600" b="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  <a:p>
                      <a:pPr marL="342900" indent="-342900" algn="l" latinLnBrk="1">
                        <a:buAutoNum type="arabicPeriod"/>
                      </a:pPr>
                      <a:r>
                        <a:rPr lang="ko-KR" altLang="en-US" sz="1600" b="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등록</a:t>
                      </a:r>
                      <a:endParaRPr lang="en-US" altLang="ko-KR" sz="1600" b="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  <a:p>
                      <a:pPr marL="342900" indent="-342900" algn="l" latinLnBrk="1">
                        <a:buAutoNum type="arabicPeriod"/>
                      </a:pPr>
                      <a:r>
                        <a:rPr lang="ko-KR" altLang="en-US" sz="1600" b="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보안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882611888"/>
                  </a:ext>
                </a:extLst>
              </a:tr>
              <a:tr h="7923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latin typeface="-윤고딕350" panose="02030504000101010101" pitchFamily="18" charset="-127"/>
                          <a:ea typeface="-윤고딕350" panose="02030504000101010101" pitchFamily="18" charset="-127"/>
                        </a:rPr>
                        <a:t>신한은행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42900" indent="-342900" algn="l" latinLnBrk="1">
                        <a:buAutoNum type="arabicPeriod"/>
                      </a:pPr>
                      <a:r>
                        <a:rPr lang="ko-KR" altLang="en-US" sz="1600" b="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화면</a:t>
                      </a:r>
                      <a:endParaRPr lang="en-US" altLang="ko-KR" sz="1600" b="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  <a:p>
                      <a:pPr marL="342900" indent="-342900" algn="l" latinLnBrk="1">
                        <a:buAutoNum type="arabicPeriod"/>
                      </a:pPr>
                      <a:r>
                        <a:rPr lang="ko-KR" altLang="en-US" sz="1600" b="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공인인증서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503427318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15409D8F-A3C8-4B8C-A908-1BEC2087E2B4}"/>
              </a:ext>
            </a:extLst>
          </p:cNvPr>
          <p:cNvSpPr txBox="1"/>
          <p:nvPr/>
        </p:nvSpPr>
        <p:spPr>
          <a:xfrm>
            <a:off x="995842" y="1974879"/>
            <a:ext cx="4668361" cy="355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&lt; 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부정리뷰 </a:t>
            </a:r>
            <a:r>
              <a:rPr lang="ko-KR" altLang="en-US" sz="14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워드클라우드의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 주요 단어들 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&gt;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35820AA5-E027-4023-9ED7-49F23D0D4F76}"/>
              </a:ext>
            </a:extLst>
          </p:cNvPr>
          <p:cNvSpPr txBox="1"/>
          <p:nvPr/>
        </p:nvSpPr>
        <p:spPr>
          <a:xfrm>
            <a:off x="7097486" y="2730397"/>
            <a:ext cx="47372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-윤고딕350" panose="02030504000101010101" pitchFamily="18" charset="-127"/>
                <a:ea typeface="-윤고딕350" panose="02030504000101010101" pitchFamily="18" charset="-127"/>
              </a:rPr>
              <a:t> 각 은행별로 다양한 문제 존재</a:t>
            </a:r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xmlns="" id="{C642EFD6-4EB0-4868-B1EB-D216F5ED0690}"/>
              </a:ext>
            </a:extLst>
          </p:cNvPr>
          <p:cNvSpPr/>
          <p:nvPr/>
        </p:nvSpPr>
        <p:spPr>
          <a:xfrm>
            <a:off x="5998029" y="2868897"/>
            <a:ext cx="1001486" cy="184666"/>
          </a:xfrm>
          <a:prstGeom prst="rightArrow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C2F00AAD-5723-47CD-A352-D6E67D5FA1F7}"/>
              </a:ext>
            </a:extLst>
          </p:cNvPr>
          <p:cNvSpPr/>
          <p:nvPr/>
        </p:nvSpPr>
        <p:spPr>
          <a:xfrm>
            <a:off x="6096000" y="5172973"/>
            <a:ext cx="5118297" cy="94705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각 은행들은 본인들의 문제점을 빠르게 파악하고 </a:t>
            </a:r>
            <a:endParaRPr lang="en-US" altLang="ko-KR" dirty="0">
              <a:solidFill>
                <a:schemeClr val="tx1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해결해야 함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xmlns="" id="{E95384B4-5A10-406C-ADBA-81DDA8030D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5915" r="2454" b="25831"/>
          <a:stretch/>
        </p:blipFill>
        <p:spPr>
          <a:xfrm>
            <a:off x="6465570" y="3813471"/>
            <a:ext cx="730434" cy="742781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xmlns="" id="{23F1DCF9-EF4F-4D4A-A289-EF537DFB25D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6181" r="733" b="25798"/>
          <a:stretch/>
        </p:blipFill>
        <p:spPr>
          <a:xfrm>
            <a:off x="7300961" y="3812870"/>
            <a:ext cx="746939" cy="742781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xmlns="" id="{919AC64A-3E77-4988-9170-B3731F4C93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52106" y="3805447"/>
            <a:ext cx="746940" cy="743634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xmlns="" id="{7727C3F1-B95F-4F05-8E3B-38E331E8D3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99116" y="3809853"/>
            <a:ext cx="837929" cy="80916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xmlns="" id="{3A54E02B-B38B-49D5-A3A1-45C006D125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96474" y="3807225"/>
            <a:ext cx="883164" cy="814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264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B5754FBF-E05B-4D99-B156-9034A951FD7A}"/>
              </a:ext>
            </a:extLst>
          </p:cNvPr>
          <p:cNvSpPr txBox="1"/>
          <p:nvPr/>
        </p:nvSpPr>
        <p:spPr>
          <a:xfrm>
            <a:off x="7492260" y="4055712"/>
            <a:ext cx="4817344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500" spc="-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45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THANK</a:t>
            </a:r>
            <a:endParaRPr lang="ko-KR" altLang="en-US" sz="11500" spc="-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  <a:alpha val="45000"/>
                </a:schemeClr>
              </a:solidFill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4F053FBE-6586-4C23-B237-D45ED53090C1}"/>
              </a:ext>
            </a:extLst>
          </p:cNvPr>
          <p:cNvSpPr txBox="1"/>
          <p:nvPr/>
        </p:nvSpPr>
        <p:spPr>
          <a:xfrm>
            <a:off x="9369440" y="5417152"/>
            <a:ext cx="2940164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500" spc="-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45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YOU</a:t>
            </a:r>
            <a:endParaRPr lang="ko-KR" altLang="en-US" sz="11500" spc="-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  <a:alpha val="45000"/>
                </a:schemeClr>
              </a:solidFill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70603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A23CD17C-00D8-44CF-879C-D03C1B960898}"/>
              </a:ext>
            </a:extLst>
          </p:cNvPr>
          <p:cNvSpPr/>
          <p:nvPr/>
        </p:nvSpPr>
        <p:spPr>
          <a:xfrm>
            <a:off x="-3031" y="-16272"/>
            <a:ext cx="3679200" cy="687181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6" name="이등변 삼각형 5">
            <a:extLst>
              <a:ext uri="{FF2B5EF4-FFF2-40B4-BE49-F238E27FC236}">
                <a16:creationId xmlns:a16="http://schemas.microsoft.com/office/drawing/2014/main" xmlns="" id="{8F575839-730B-4EDB-8763-B5E27AA2B91A}"/>
              </a:ext>
            </a:extLst>
          </p:cNvPr>
          <p:cNvSpPr/>
          <p:nvPr/>
        </p:nvSpPr>
        <p:spPr>
          <a:xfrm rot="10800000">
            <a:off x="3325447" y="-2"/>
            <a:ext cx="352469" cy="337187"/>
          </a:xfrm>
          <a:prstGeom prst="triangle">
            <a:avLst>
              <a:gd name="adj" fmla="val 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46D93B24-78B3-4504-B5D3-4DE1FBB865D9}"/>
              </a:ext>
            </a:extLst>
          </p:cNvPr>
          <p:cNvSpPr txBox="1"/>
          <p:nvPr/>
        </p:nvSpPr>
        <p:spPr>
          <a:xfrm>
            <a:off x="1562760" y="436744"/>
            <a:ext cx="140936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2000" spc="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연구 </a:t>
            </a:r>
            <a:r>
              <a:rPr lang="ko-KR" altLang="en-US" sz="2000" spc="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FF0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방법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A2797281-9619-4806-89DC-717BDE7F7643}"/>
              </a:ext>
            </a:extLst>
          </p:cNvPr>
          <p:cNvSpPr txBox="1"/>
          <p:nvPr/>
        </p:nvSpPr>
        <p:spPr>
          <a:xfrm>
            <a:off x="3970652" y="6403268"/>
            <a:ext cx="324128" cy="3724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400" spc="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1</a:t>
            </a:r>
            <a:endParaRPr lang="ko-KR" altLang="en-US" sz="1400" spc="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xmlns="" id="{0814BBDC-3AB6-4715-A207-283CC3B09D64}"/>
              </a:ext>
            </a:extLst>
          </p:cNvPr>
          <p:cNvCxnSpPr/>
          <p:nvPr/>
        </p:nvCxnSpPr>
        <p:spPr>
          <a:xfrm>
            <a:off x="4358836" y="6581105"/>
            <a:ext cx="387045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E823CACF-7342-42B4-B6F9-4955E93730DD}"/>
              </a:ext>
            </a:extLst>
          </p:cNvPr>
          <p:cNvSpPr txBox="1"/>
          <p:nvPr/>
        </p:nvSpPr>
        <p:spPr>
          <a:xfrm>
            <a:off x="3978933" y="5836748"/>
            <a:ext cx="704039" cy="3123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사진출처</a:t>
            </a:r>
            <a:endParaRPr lang="en-US" altLang="ko-KR" sz="1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xmlns="" id="{B4B49799-B87E-454D-93CD-4FFD4525C66B}"/>
              </a:ext>
            </a:extLst>
          </p:cNvPr>
          <p:cNvSpPr txBox="1"/>
          <p:nvPr/>
        </p:nvSpPr>
        <p:spPr>
          <a:xfrm>
            <a:off x="3965542" y="6099210"/>
            <a:ext cx="1826141" cy="3123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:</a:t>
            </a:r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내 친구 옆에서 힘들어한다</a:t>
            </a:r>
            <a:endParaRPr lang="en-US" altLang="ko-KR" sz="1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xmlns="" id="{3EFF0B98-9ABC-4307-B175-DC626D54729B}"/>
              </a:ext>
            </a:extLst>
          </p:cNvPr>
          <p:cNvGrpSpPr/>
          <p:nvPr/>
        </p:nvGrpSpPr>
        <p:grpSpPr>
          <a:xfrm rot="16200000">
            <a:off x="-434226" y="3156448"/>
            <a:ext cx="4869885" cy="1015642"/>
            <a:chOff x="2156461" y="1403581"/>
            <a:chExt cx="8910176" cy="862831"/>
          </a:xfrm>
        </p:grpSpPr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xmlns="" id="{E73C3038-9FA3-43D6-AB76-AB16509ABAE4}"/>
                </a:ext>
              </a:extLst>
            </p:cNvPr>
            <p:cNvCxnSpPr>
              <a:cxnSpLocks/>
              <a:stCxn id="35" idx="6"/>
            </p:cNvCxnSpPr>
            <p:nvPr/>
          </p:nvCxnSpPr>
          <p:spPr>
            <a:xfrm>
              <a:off x="2452038" y="1551370"/>
              <a:ext cx="8329883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xmlns="" id="{6CFA0FA0-A25C-4207-85BC-7A666D56E9DC}"/>
                </a:ext>
              </a:extLst>
            </p:cNvPr>
            <p:cNvSpPr/>
            <p:nvPr/>
          </p:nvSpPr>
          <p:spPr>
            <a:xfrm>
              <a:off x="2156461" y="1403581"/>
              <a:ext cx="295578" cy="29557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-윤고딕320" panose="02030504000101010101" pitchFamily="18" charset="-127"/>
                <a:ea typeface="-윤고딕320" panose="02030504000101010101" pitchFamily="18" charset="-127"/>
              </a:endParaRPr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xmlns="" id="{7643A09E-EC7B-4779-9934-EAA868763696}"/>
                </a:ext>
              </a:extLst>
            </p:cNvPr>
            <p:cNvSpPr/>
            <p:nvPr/>
          </p:nvSpPr>
          <p:spPr>
            <a:xfrm>
              <a:off x="4224584" y="1403581"/>
              <a:ext cx="295578" cy="29557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92">
                <a:latin typeface="-윤고딕320" panose="02030504000101010101" pitchFamily="18" charset="-127"/>
                <a:ea typeface="-윤고딕320" panose="02030504000101010101" pitchFamily="18" charset="-127"/>
              </a:endParaRPr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xmlns="" id="{E7B2F490-7950-4C44-BAE4-A90B9795CCA0}"/>
                </a:ext>
              </a:extLst>
            </p:cNvPr>
            <p:cNvSpPr/>
            <p:nvPr/>
          </p:nvSpPr>
          <p:spPr>
            <a:xfrm>
              <a:off x="6438068" y="1403581"/>
              <a:ext cx="295578" cy="295578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92">
                <a:latin typeface="-윤고딕320" panose="02030504000101010101" pitchFamily="18" charset="-127"/>
                <a:ea typeface="-윤고딕320" panose="02030504000101010101" pitchFamily="18" charset="-127"/>
              </a:endParaRPr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xmlns="" id="{F8C4563C-9412-4C51-98C9-AB2B112C9AC2}"/>
                </a:ext>
              </a:extLst>
            </p:cNvPr>
            <p:cNvSpPr/>
            <p:nvPr/>
          </p:nvSpPr>
          <p:spPr>
            <a:xfrm>
              <a:off x="8574456" y="1403581"/>
              <a:ext cx="295578" cy="295578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92">
                <a:latin typeface="-윤고딕320" panose="02030504000101010101" pitchFamily="18" charset="-127"/>
                <a:ea typeface="-윤고딕320" panose="02030504000101010101" pitchFamily="18" charset="-127"/>
              </a:endParaRPr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xmlns="" id="{7E336407-6A8F-420F-B4B2-44D7747E83D5}"/>
                </a:ext>
              </a:extLst>
            </p:cNvPr>
            <p:cNvSpPr/>
            <p:nvPr/>
          </p:nvSpPr>
          <p:spPr>
            <a:xfrm>
              <a:off x="10771059" y="1403581"/>
              <a:ext cx="295578" cy="29557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92">
                <a:latin typeface="-윤고딕320" panose="02030504000101010101" pitchFamily="18" charset="-127"/>
                <a:ea typeface="-윤고딕320" panose="02030504000101010101" pitchFamily="18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xmlns="" id="{C34DA3A1-49C4-484F-B828-AB251D1D6F3A}"/>
                </a:ext>
              </a:extLst>
            </p:cNvPr>
            <p:cNvSpPr txBox="1"/>
            <p:nvPr/>
          </p:nvSpPr>
          <p:spPr>
            <a:xfrm>
              <a:off x="3808288" y="1989881"/>
              <a:ext cx="337993" cy="268659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endParaRPr lang="ko-KR" altLang="en-US" sz="1455" dirty="0">
                <a:latin typeface="-윤고딕320" panose="02030504000101010101" pitchFamily="18" charset="-127"/>
                <a:ea typeface="-윤고딕320" panose="02030504000101010101" pitchFamily="18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xmlns="" id="{F7603744-74DD-4B5E-93D2-B04FC19306AF}"/>
                </a:ext>
              </a:extLst>
            </p:cNvPr>
            <p:cNvSpPr txBox="1"/>
            <p:nvPr/>
          </p:nvSpPr>
          <p:spPr>
            <a:xfrm>
              <a:off x="5927775" y="1997753"/>
              <a:ext cx="337993" cy="268659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endParaRPr lang="ko-KR" altLang="en-US" sz="1455" dirty="0">
                <a:latin typeface="-윤고딕320" panose="02030504000101010101" pitchFamily="18" charset="-127"/>
                <a:ea typeface="-윤고딕320" panose="02030504000101010101" pitchFamily="18" charset="-127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xmlns="" id="{EFD58D62-1C6F-472A-B36F-382A562A000B}"/>
                </a:ext>
              </a:extLst>
            </p:cNvPr>
            <p:cNvSpPr txBox="1"/>
            <p:nvPr/>
          </p:nvSpPr>
          <p:spPr>
            <a:xfrm>
              <a:off x="8073236" y="1989283"/>
              <a:ext cx="337993" cy="268659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endParaRPr lang="ko-KR" altLang="en-US" sz="1455" dirty="0">
                <a:latin typeface="-윤고딕320" panose="02030504000101010101" pitchFamily="18" charset="-127"/>
                <a:ea typeface="-윤고딕320" panose="02030504000101010101" pitchFamily="18" charset="-127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xmlns="" id="{4A1D9846-8B53-4834-82BC-CEB1F440DAC4}"/>
                </a:ext>
              </a:extLst>
            </p:cNvPr>
            <p:cNvSpPr txBox="1"/>
            <p:nvPr/>
          </p:nvSpPr>
          <p:spPr>
            <a:xfrm>
              <a:off x="10046681" y="1989283"/>
              <a:ext cx="337993" cy="268659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endParaRPr lang="ko-KR" altLang="en-US" sz="1455" dirty="0">
                <a:latin typeface="-윤고딕320" panose="02030504000101010101" pitchFamily="18" charset="-127"/>
                <a:ea typeface="-윤고딕320" panose="02030504000101010101" pitchFamily="18" charset="-127"/>
                <a:cs typeface="조선일보명조" panose="02030304000000000000" pitchFamily="18" charset="-127"/>
              </a:endParaRPr>
            </a:p>
          </p:txBody>
        </p: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xmlns="" id="{E640E9EE-900B-475D-B244-3B32D1E6EEA0}"/>
              </a:ext>
            </a:extLst>
          </p:cNvPr>
          <p:cNvSpPr txBox="1"/>
          <p:nvPr/>
        </p:nvSpPr>
        <p:spPr>
          <a:xfrm>
            <a:off x="1933334" y="1188043"/>
            <a:ext cx="1431802" cy="31624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1455" dirty="0"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데이터 분석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xmlns="" id="{A7863C04-05ED-46B0-A1E4-FF5C95D7039C}"/>
              </a:ext>
            </a:extLst>
          </p:cNvPr>
          <p:cNvSpPr txBox="1"/>
          <p:nvPr/>
        </p:nvSpPr>
        <p:spPr>
          <a:xfrm>
            <a:off x="1958025" y="2352541"/>
            <a:ext cx="1431802" cy="31624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1455" dirty="0"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데이터 </a:t>
            </a:r>
            <a:r>
              <a:rPr lang="ko-KR" altLang="en-US" sz="1455" dirty="0" err="1"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전처리</a:t>
            </a:r>
            <a:endParaRPr lang="ko-KR" altLang="en-US" sz="1455" dirty="0">
              <a:solidFill>
                <a:schemeClr val="bg1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xmlns="" id="{2EBFCD01-2198-4E0C-A689-E5F291E1F0B0}"/>
              </a:ext>
            </a:extLst>
          </p:cNvPr>
          <p:cNvSpPr txBox="1"/>
          <p:nvPr/>
        </p:nvSpPr>
        <p:spPr>
          <a:xfrm>
            <a:off x="1955094" y="3568794"/>
            <a:ext cx="1345240" cy="31624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55" dirty="0"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분석 모델 설정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xmlns="" id="{40222E90-4CED-4362-AAB3-D85897A6BB77}"/>
              </a:ext>
            </a:extLst>
          </p:cNvPr>
          <p:cNvSpPr txBox="1"/>
          <p:nvPr/>
        </p:nvSpPr>
        <p:spPr>
          <a:xfrm>
            <a:off x="1944656" y="4745922"/>
            <a:ext cx="1345240" cy="31624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55" dirty="0"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분석 모델 구현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xmlns="" id="{09A09AE8-14FB-430F-94D7-70284AF3D20E}"/>
              </a:ext>
            </a:extLst>
          </p:cNvPr>
          <p:cNvSpPr txBox="1"/>
          <p:nvPr/>
        </p:nvSpPr>
        <p:spPr>
          <a:xfrm>
            <a:off x="1971670" y="5889539"/>
            <a:ext cx="936475" cy="31624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55" dirty="0"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모델 평가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CB5F98BA-58BD-4533-BB76-B7AA8FD58A56}"/>
              </a:ext>
            </a:extLst>
          </p:cNvPr>
          <p:cNvSpPr txBox="1"/>
          <p:nvPr/>
        </p:nvSpPr>
        <p:spPr>
          <a:xfrm>
            <a:off x="3790441" y="190498"/>
            <a:ext cx="41572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-윤고딕350" panose="02030504000101010101" pitchFamily="18" charset="-127"/>
                <a:ea typeface="-윤고딕350" panose="02030504000101010101" pitchFamily="18" charset="-127"/>
              </a:rPr>
              <a:t>Deep learning model</a:t>
            </a:r>
            <a:endParaRPr lang="ko-KR" altLang="en-US" sz="2800" dirty="0"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xmlns="" id="{1057FE82-68E8-4B09-A6E6-DC6869C47D01}"/>
              </a:ext>
            </a:extLst>
          </p:cNvPr>
          <p:cNvSpPr txBox="1"/>
          <p:nvPr/>
        </p:nvSpPr>
        <p:spPr>
          <a:xfrm>
            <a:off x="8445795" y="849875"/>
            <a:ext cx="24742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latin typeface="-윤고딕350" panose="02030504000101010101" pitchFamily="18" charset="-127"/>
                <a:ea typeface="-윤고딕350" panose="02030504000101010101" pitchFamily="18" charset="-127"/>
              </a:rPr>
              <a:t>TF-IDF</a:t>
            </a:r>
            <a:endParaRPr lang="ko-KR" altLang="en-US" sz="3200" dirty="0"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6646904" y="1706965"/>
            <a:ext cx="6072006" cy="2686095"/>
            <a:chOff x="6538908" y="1030580"/>
            <a:chExt cx="6072006" cy="2686095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xmlns="" id="{35445095-708A-4D71-A100-9D14234A3976}"/>
                </a:ext>
              </a:extLst>
            </p:cNvPr>
            <p:cNvSpPr txBox="1"/>
            <p:nvPr/>
          </p:nvSpPr>
          <p:spPr>
            <a:xfrm>
              <a:off x="7065818" y="1030580"/>
              <a:ext cx="501818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latin typeface="-윤고딕320" panose="02030504000101010101" pitchFamily="18" charset="-127"/>
                  <a:ea typeface="-윤고딕320" panose="02030504000101010101" pitchFamily="18" charset="-127"/>
                </a:rPr>
                <a:t>TF = </a:t>
              </a:r>
              <a:r>
                <a:rPr lang="ko-KR" altLang="en-US" sz="1600" dirty="0">
                  <a:latin typeface="-윤고딕320" panose="02030504000101010101" pitchFamily="18" charset="-127"/>
                  <a:ea typeface="-윤고딕320" panose="02030504000101010101" pitchFamily="18" charset="-127"/>
                </a:rPr>
                <a:t>문서 내 단어의 개수 </a:t>
              </a:r>
              <a:r>
                <a:rPr lang="en-US" altLang="ko-KR" sz="1600" dirty="0">
                  <a:latin typeface="-윤고딕320" panose="02030504000101010101" pitchFamily="18" charset="-127"/>
                  <a:ea typeface="-윤고딕320" panose="02030504000101010101" pitchFamily="18" charset="-127"/>
                </a:rPr>
                <a:t>/</a:t>
              </a:r>
              <a:r>
                <a:rPr lang="ko-KR" altLang="en-US" sz="1600" dirty="0">
                  <a:latin typeface="-윤고딕320" panose="02030504000101010101" pitchFamily="18" charset="-127"/>
                  <a:ea typeface="-윤고딕320" panose="02030504000101010101" pitchFamily="18" charset="-127"/>
                </a:rPr>
                <a:t> 문서 내 모든 단어의 수</a:t>
              </a:r>
              <a:endParaRPr lang="en-US" altLang="ko-KR" sz="1600" dirty="0">
                <a:latin typeface="-윤고딕320" panose="02030504000101010101" pitchFamily="18" charset="-127"/>
                <a:ea typeface="-윤고딕320" panose="02030504000101010101" pitchFamily="18" charset="-127"/>
              </a:endParaRPr>
            </a:p>
            <a:p>
              <a:endParaRPr lang="en-US" altLang="ko-KR" sz="1600" dirty="0">
                <a:latin typeface="-윤고딕320" panose="02030504000101010101" pitchFamily="18" charset="-127"/>
                <a:ea typeface="-윤고딕320" panose="02030504000101010101" pitchFamily="18" charset="-127"/>
              </a:endParaRPr>
            </a:p>
            <a:p>
              <a:r>
                <a:rPr lang="en-US" altLang="ko-KR" sz="1600" dirty="0">
                  <a:latin typeface="-윤고딕320" panose="02030504000101010101" pitchFamily="18" charset="-127"/>
                  <a:ea typeface="-윤고딕320" panose="02030504000101010101" pitchFamily="18" charset="-127"/>
                </a:rPr>
                <a:t>IDF = log(</a:t>
              </a:r>
              <a:r>
                <a:rPr lang="ko-KR" altLang="en-US" sz="1600" dirty="0">
                  <a:latin typeface="-윤고딕320" panose="02030504000101010101" pitchFamily="18" charset="-127"/>
                  <a:ea typeface="-윤고딕320" panose="02030504000101010101" pitchFamily="18" charset="-127"/>
                </a:rPr>
                <a:t>문서 전체 개수 </a:t>
              </a:r>
              <a:r>
                <a:rPr lang="en-US" altLang="ko-KR" sz="1600" dirty="0">
                  <a:latin typeface="-윤고딕320" panose="02030504000101010101" pitchFamily="18" charset="-127"/>
                  <a:ea typeface="-윤고딕320" panose="02030504000101010101" pitchFamily="18" charset="-127"/>
                </a:rPr>
                <a:t>/ </a:t>
              </a:r>
              <a:r>
                <a:rPr lang="ko-KR" altLang="en-US" sz="1600" dirty="0">
                  <a:latin typeface="-윤고딕320" panose="02030504000101010101" pitchFamily="18" charset="-127"/>
                  <a:ea typeface="-윤고딕320" panose="02030504000101010101" pitchFamily="18" charset="-127"/>
                </a:rPr>
                <a:t>단어를 포함한 문서의 수</a:t>
              </a:r>
              <a:r>
                <a:rPr lang="en-US" altLang="ko-KR" sz="1600" dirty="0">
                  <a:latin typeface="-윤고딕320" panose="02030504000101010101" pitchFamily="18" charset="-127"/>
                  <a:ea typeface="-윤고딕320" panose="02030504000101010101" pitchFamily="18" charset="-127"/>
                </a:rPr>
                <a:t>)</a:t>
              </a:r>
              <a:endParaRPr lang="ko-KR" altLang="en-US" sz="1600" dirty="0">
                <a:latin typeface="-윤고딕320" panose="02030504000101010101" pitchFamily="18" charset="-127"/>
                <a:ea typeface="-윤고딕320" panose="02030504000101010101" pitchFamily="18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xmlns="" id="{61B35C15-46FB-469E-BEA9-E3541736B4D4}"/>
                </a:ext>
              </a:extLst>
            </p:cNvPr>
            <p:cNvSpPr txBox="1"/>
            <p:nvPr/>
          </p:nvSpPr>
          <p:spPr>
            <a:xfrm>
              <a:off x="6538908" y="2239347"/>
              <a:ext cx="6072006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-윤고딕320" panose="02030504000101010101" pitchFamily="18" charset="-127"/>
                  <a:ea typeface="-윤고딕320" panose="02030504000101010101" pitchFamily="18" charset="-127"/>
                </a:rPr>
                <a:t>특정 문서 내에서 단어 빈도</a:t>
              </a:r>
              <a:r>
                <a:rPr lang="en-US" altLang="ko-KR" dirty="0">
                  <a:latin typeface="-윤고딕320" panose="02030504000101010101" pitchFamily="18" charset="-127"/>
                  <a:ea typeface="-윤고딕320" panose="02030504000101010101" pitchFamily="18" charset="-127"/>
                </a:rPr>
                <a:t>(TF</a:t>
              </a:r>
              <a:r>
                <a:rPr lang="ko-KR" altLang="en-US" dirty="0">
                  <a:latin typeface="-윤고딕320" panose="02030504000101010101" pitchFamily="18" charset="-127"/>
                  <a:ea typeface="-윤고딕320" panose="02030504000101010101" pitchFamily="18" charset="-127"/>
                </a:rPr>
                <a:t>값</a:t>
              </a:r>
              <a:r>
                <a:rPr lang="en-US" altLang="ko-KR" dirty="0">
                  <a:latin typeface="-윤고딕320" panose="02030504000101010101" pitchFamily="18" charset="-127"/>
                  <a:ea typeface="-윤고딕320" panose="02030504000101010101" pitchFamily="18" charset="-127"/>
                </a:rPr>
                <a:t>)</a:t>
              </a:r>
              <a:r>
                <a:rPr lang="ko-KR" altLang="en-US" dirty="0">
                  <a:latin typeface="-윤고딕320" panose="02030504000101010101" pitchFamily="18" charset="-127"/>
                  <a:ea typeface="-윤고딕320" panose="02030504000101010101" pitchFamily="18" charset="-127"/>
                </a:rPr>
                <a:t>가 높고</a:t>
              </a:r>
              <a:r>
                <a:rPr lang="en-US" altLang="ko-KR" dirty="0">
                  <a:latin typeface="-윤고딕320" panose="02030504000101010101" pitchFamily="18" charset="-127"/>
                  <a:ea typeface="-윤고딕320" panose="02030504000101010101" pitchFamily="18" charset="-127"/>
                </a:rPr>
                <a:t> </a:t>
              </a:r>
            </a:p>
            <a:p>
              <a:pPr algn="ctr"/>
              <a:endParaRPr lang="en-US" altLang="ko-KR" dirty="0">
                <a:latin typeface="-윤고딕320" panose="02030504000101010101" pitchFamily="18" charset="-127"/>
                <a:ea typeface="-윤고딕320" panose="02030504000101010101" pitchFamily="18" charset="-127"/>
              </a:endParaRPr>
            </a:p>
            <a:p>
              <a:pPr algn="ctr"/>
              <a:r>
                <a:rPr lang="ko-KR" altLang="en-US" dirty="0">
                  <a:latin typeface="-윤고딕320" panose="02030504000101010101" pitchFamily="18" charset="-127"/>
                  <a:ea typeface="-윤고딕320" panose="02030504000101010101" pitchFamily="18" charset="-127"/>
                </a:rPr>
                <a:t>전체 문서에서 그 단어가 포함된 문서</a:t>
              </a:r>
              <a:r>
                <a:rPr lang="en-US" altLang="ko-KR" dirty="0">
                  <a:latin typeface="-윤고딕320" panose="02030504000101010101" pitchFamily="18" charset="-127"/>
                  <a:ea typeface="-윤고딕320" panose="02030504000101010101" pitchFamily="18" charset="-127"/>
                </a:rPr>
                <a:t>(IDF</a:t>
              </a:r>
              <a:r>
                <a:rPr lang="ko-KR" altLang="en-US" dirty="0">
                  <a:latin typeface="-윤고딕320" panose="02030504000101010101" pitchFamily="18" charset="-127"/>
                  <a:ea typeface="-윤고딕320" panose="02030504000101010101" pitchFamily="18" charset="-127"/>
                </a:rPr>
                <a:t>값</a:t>
              </a:r>
              <a:r>
                <a:rPr lang="en-US" altLang="ko-KR" dirty="0">
                  <a:latin typeface="-윤고딕320" panose="02030504000101010101" pitchFamily="18" charset="-127"/>
                  <a:ea typeface="-윤고딕320" panose="02030504000101010101" pitchFamily="18" charset="-127"/>
                </a:rPr>
                <a:t>)</a:t>
              </a:r>
              <a:r>
                <a:rPr lang="ko-KR" altLang="en-US" dirty="0">
                  <a:latin typeface="-윤고딕320" panose="02030504000101010101" pitchFamily="18" charset="-127"/>
                  <a:ea typeface="-윤고딕320" panose="02030504000101010101" pitchFamily="18" charset="-127"/>
                </a:rPr>
                <a:t>가</a:t>
              </a:r>
              <a:endParaRPr lang="en-US" altLang="ko-KR" dirty="0">
                <a:latin typeface="-윤고딕320" panose="02030504000101010101" pitchFamily="18" charset="-127"/>
                <a:ea typeface="-윤고딕320" panose="02030504000101010101" pitchFamily="18" charset="-127"/>
              </a:endParaRPr>
            </a:p>
            <a:p>
              <a:pPr algn="ctr"/>
              <a:endParaRPr lang="ko-KR" altLang="en-US" dirty="0">
                <a:latin typeface="-윤고딕320" panose="02030504000101010101" pitchFamily="18" charset="-127"/>
                <a:ea typeface="-윤고딕320" panose="02030504000101010101" pitchFamily="18" charset="-127"/>
              </a:endParaRPr>
            </a:p>
            <a:p>
              <a:pPr algn="ctr"/>
              <a:r>
                <a:rPr lang="ko-KR" altLang="en-US" dirty="0">
                  <a:latin typeface="-윤고딕320" panose="02030504000101010101" pitchFamily="18" charset="-127"/>
                  <a:ea typeface="-윤고딕320" panose="02030504000101010101" pitchFamily="18" charset="-127"/>
                </a:rPr>
                <a:t>적다면</a:t>
              </a:r>
              <a:r>
                <a:rPr lang="en-US" altLang="ko-KR" dirty="0">
                  <a:latin typeface="-윤고딕320" panose="02030504000101010101" pitchFamily="18" charset="-127"/>
                  <a:ea typeface="-윤고딕320" panose="02030504000101010101" pitchFamily="18" charset="-127"/>
                </a:rPr>
                <a:t> </a:t>
              </a:r>
              <a:r>
                <a:rPr lang="ko-KR" altLang="en-US" dirty="0">
                  <a:latin typeface="-윤고딕320" panose="02030504000101010101" pitchFamily="18" charset="-127"/>
                  <a:ea typeface="-윤고딕320" panose="02030504000101010101" pitchFamily="18" charset="-127"/>
                </a:rPr>
                <a:t>이 값은 높아진다</a:t>
              </a:r>
              <a:r>
                <a:rPr lang="en-US" altLang="ko-KR" dirty="0">
                  <a:latin typeface="-윤고딕320" panose="02030504000101010101" pitchFamily="18" charset="-127"/>
                  <a:ea typeface="-윤고딕320" panose="02030504000101010101" pitchFamily="18" charset="-127"/>
                </a:rPr>
                <a:t>.</a:t>
              </a:r>
              <a:endParaRPr lang="ko-KR" altLang="en-US" dirty="0">
                <a:latin typeface="-윤고딕320" panose="02030504000101010101" pitchFamily="18" charset="-127"/>
                <a:ea typeface="-윤고딕320" panose="02030504000101010101" pitchFamily="18" charset="-127"/>
              </a:endParaRPr>
            </a:p>
          </p:txBody>
        </p:sp>
      </p:grpSp>
      <p:pic>
        <p:nvPicPr>
          <p:cNvPr id="10" name="그림 9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00AB2067-75E9-4FA0-8921-7CDF436830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0441" y="849875"/>
            <a:ext cx="3179217" cy="396745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5DE34337-CCAE-4382-8823-4D82C83227E1}"/>
              </a:ext>
            </a:extLst>
          </p:cNvPr>
          <p:cNvSpPr txBox="1"/>
          <p:nvPr/>
        </p:nvSpPr>
        <p:spPr>
          <a:xfrm>
            <a:off x="5169219" y="5273602"/>
            <a:ext cx="6076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둘 중 어떤 것이 좋을지 모르기 때문에 둘 다</a:t>
            </a:r>
            <a:r>
              <a:rPr lang="ko-KR" altLang="en-US" b="1" dirty="0">
                <a:solidFill>
                  <a:srgbClr val="FF000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r>
              <a:rPr lang="ko-KR" altLang="en-US" b="1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구현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8D0F3EEC-2FB5-4B65-818E-657021AD0DE7}"/>
              </a:ext>
            </a:extLst>
          </p:cNvPr>
          <p:cNvSpPr txBox="1"/>
          <p:nvPr/>
        </p:nvSpPr>
        <p:spPr>
          <a:xfrm>
            <a:off x="36745" y="99556"/>
            <a:ext cx="163698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500" spc="-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alpha val="1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02</a:t>
            </a:r>
            <a:endParaRPr lang="ko-KR" altLang="en-US" sz="11500" spc="-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alpha val="15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cxnSp>
        <p:nvCxnSpPr>
          <p:cNvPr id="5" name="직선 화살표 연결선 4"/>
          <p:cNvCxnSpPr/>
          <p:nvPr/>
        </p:nvCxnSpPr>
        <p:spPr>
          <a:xfrm>
            <a:off x="5339821" y="5451031"/>
            <a:ext cx="37974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32348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A23CD17C-00D8-44CF-879C-D03C1B960898}"/>
              </a:ext>
            </a:extLst>
          </p:cNvPr>
          <p:cNvSpPr/>
          <p:nvPr/>
        </p:nvSpPr>
        <p:spPr>
          <a:xfrm>
            <a:off x="-3031" y="-16272"/>
            <a:ext cx="3679200" cy="687181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이등변 삼각형 5">
            <a:extLst>
              <a:ext uri="{FF2B5EF4-FFF2-40B4-BE49-F238E27FC236}">
                <a16:creationId xmlns:a16="http://schemas.microsoft.com/office/drawing/2014/main" xmlns="" id="{8F575839-730B-4EDB-8763-B5E27AA2B91A}"/>
              </a:ext>
            </a:extLst>
          </p:cNvPr>
          <p:cNvSpPr/>
          <p:nvPr/>
        </p:nvSpPr>
        <p:spPr>
          <a:xfrm rot="10800000">
            <a:off x="3325447" y="-2"/>
            <a:ext cx="352469" cy="337187"/>
          </a:xfrm>
          <a:prstGeom prst="triangle">
            <a:avLst>
              <a:gd name="adj" fmla="val 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46D93B24-78B3-4504-B5D3-4DE1FBB865D9}"/>
              </a:ext>
            </a:extLst>
          </p:cNvPr>
          <p:cNvSpPr txBox="1"/>
          <p:nvPr/>
        </p:nvSpPr>
        <p:spPr>
          <a:xfrm>
            <a:off x="1562760" y="436744"/>
            <a:ext cx="1492716" cy="448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2000" spc="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연구 </a:t>
            </a:r>
            <a:r>
              <a:rPr lang="ko-KR" altLang="en-US" sz="2000" spc="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FF0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방법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A2797281-9619-4806-89DC-717BDE7F7643}"/>
              </a:ext>
            </a:extLst>
          </p:cNvPr>
          <p:cNvSpPr txBox="1"/>
          <p:nvPr/>
        </p:nvSpPr>
        <p:spPr>
          <a:xfrm>
            <a:off x="3970652" y="6403268"/>
            <a:ext cx="324128" cy="3556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400" spc="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1</a:t>
            </a:r>
            <a:endParaRPr lang="ko-KR" altLang="en-US" sz="1400" spc="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8E1089A8-1422-49D2-85CE-619106C82F14}"/>
              </a:ext>
            </a:extLst>
          </p:cNvPr>
          <p:cNvSpPr txBox="1"/>
          <p:nvPr/>
        </p:nvSpPr>
        <p:spPr>
          <a:xfrm>
            <a:off x="4809937" y="6403268"/>
            <a:ext cx="324128" cy="3556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400" spc="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alpha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2</a:t>
            </a:r>
            <a:endParaRPr lang="ko-KR" altLang="en-US" sz="1400" spc="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alpha val="50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xmlns="" id="{0814BBDC-3AB6-4715-A207-283CC3B09D64}"/>
              </a:ext>
            </a:extLst>
          </p:cNvPr>
          <p:cNvCxnSpPr/>
          <p:nvPr/>
        </p:nvCxnSpPr>
        <p:spPr>
          <a:xfrm>
            <a:off x="4358836" y="6581105"/>
            <a:ext cx="387045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E823CACF-7342-42B4-B6F9-4955E93730DD}"/>
              </a:ext>
            </a:extLst>
          </p:cNvPr>
          <p:cNvSpPr txBox="1"/>
          <p:nvPr/>
        </p:nvSpPr>
        <p:spPr>
          <a:xfrm>
            <a:off x="3978933" y="5836748"/>
            <a:ext cx="704039" cy="2991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사진출처</a:t>
            </a:r>
            <a:endParaRPr lang="en-US" altLang="ko-KR" sz="1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xmlns="" id="{B4B49799-B87E-454D-93CD-4FFD4525C66B}"/>
              </a:ext>
            </a:extLst>
          </p:cNvPr>
          <p:cNvSpPr txBox="1"/>
          <p:nvPr/>
        </p:nvSpPr>
        <p:spPr>
          <a:xfrm>
            <a:off x="3965542" y="6099210"/>
            <a:ext cx="1826141" cy="2991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:</a:t>
            </a:r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내 친구 옆에서 힘들어한다</a:t>
            </a:r>
            <a:endParaRPr lang="en-US" altLang="ko-KR" sz="1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21" name="내용 개체 틀 2">
            <a:extLst>
              <a:ext uri="{FF2B5EF4-FFF2-40B4-BE49-F238E27FC236}">
                <a16:creationId xmlns:a16="http://schemas.microsoft.com/office/drawing/2014/main" xmlns="" id="{A6E915CC-B1BF-4410-B113-367F2BB4F82A}"/>
              </a:ext>
            </a:extLst>
          </p:cNvPr>
          <p:cNvSpPr txBox="1">
            <a:spLocks/>
          </p:cNvSpPr>
          <p:nvPr/>
        </p:nvSpPr>
        <p:spPr>
          <a:xfrm>
            <a:off x="3773621" y="394584"/>
            <a:ext cx="736110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/>
          </a:p>
          <a:p>
            <a:pPr marL="514350" indent="-514350">
              <a:buFont typeface="Arial" panose="020B0604020202020204" pitchFamily="34" charset="0"/>
              <a:buAutoNum type="arabicPeriod"/>
            </a:pPr>
            <a:endParaRPr lang="ko-KR" altLang="en-US" dirty="0"/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xmlns="" id="{3EFF0B98-9ABC-4307-B175-DC626D54729B}"/>
              </a:ext>
            </a:extLst>
          </p:cNvPr>
          <p:cNvGrpSpPr/>
          <p:nvPr/>
        </p:nvGrpSpPr>
        <p:grpSpPr>
          <a:xfrm rot="16200000">
            <a:off x="-428863" y="3151084"/>
            <a:ext cx="4869885" cy="1026369"/>
            <a:chOff x="2156461" y="1403581"/>
            <a:chExt cx="8910176" cy="871944"/>
          </a:xfrm>
        </p:grpSpPr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xmlns="" id="{E73C3038-9FA3-43D6-AB76-AB16509ABAE4}"/>
                </a:ext>
              </a:extLst>
            </p:cNvPr>
            <p:cNvCxnSpPr>
              <a:cxnSpLocks/>
              <a:stCxn id="35" idx="6"/>
            </p:cNvCxnSpPr>
            <p:nvPr/>
          </p:nvCxnSpPr>
          <p:spPr>
            <a:xfrm>
              <a:off x="2452038" y="1551370"/>
              <a:ext cx="8329883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xmlns="" id="{6CFA0FA0-A25C-4207-85BC-7A666D56E9DC}"/>
                </a:ext>
              </a:extLst>
            </p:cNvPr>
            <p:cNvSpPr/>
            <p:nvPr/>
          </p:nvSpPr>
          <p:spPr>
            <a:xfrm>
              <a:off x="2156461" y="1403581"/>
              <a:ext cx="295578" cy="29557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xmlns="" id="{7643A09E-EC7B-4779-9934-EAA868763696}"/>
                </a:ext>
              </a:extLst>
            </p:cNvPr>
            <p:cNvSpPr/>
            <p:nvPr/>
          </p:nvSpPr>
          <p:spPr>
            <a:xfrm>
              <a:off x="4224584" y="1403581"/>
              <a:ext cx="295578" cy="295578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92"/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xmlns="" id="{E7B2F490-7950-4C44-BAE4-A90B9795CCA0}"/>
                </a:ext>
              </a:extLst>
            </p:cNvPr>
            <p:cNvSpPr/>
            <p:nvPr/>
          </p:nvSpPr>
          <p:spPr>
            <a:xfrm>
              <a:off x="6438068" y="1403581"/>
              <a:ext cx="295578" cy="29557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92"/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xmlns="" id="{F8C4563C-9412-4C51-98C9-AB2B112C9AC2}"/>
                </a:ext>
              </a:extLst>
            </p:cNvPr>
            <p:cNvSpPr/>
            <p:nvPr/>
          </p:nvSpPr>
          <p:spPr>
            <a:xfrm>
              <a:off x="8574456" y="1403581"/>
              <a:ext cx="295578" cy="295578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92"/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xmlns="" id="{7E336407-6A8F-420F-B4B2-44D7747E83D5}"/>
                </a:ext>
              </a:extLst>
            </p:cNvPr>
            <p:cNvSpPr/>
            <p:nvPr/>
          </p:nvSpPr>
          <p:spPr>
            <a:xfrm>
              <a:off x="10771059" y="1403581"/>
              <a:ext cx="295578" cy="29557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92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xmlns="" id="{C34DA3A1-49C4-484F-B828-AB251D1D6F3A}"/>
                </a:ext>
              </a:extLst>
            </p:cNvPr>
            <p:cNvSpPr txBox="1"/>
            <p:nvPr/>
          </p:nvSpPr>
          <p:spPr>
            <a:xfrm>
              <a:off x="3866431" y="1980769"/>
              <a:ext cx="221707" cy="286884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endParaRPr lang="ko-KR" altLang="en-US" sz="1455" dirty="0">
                <a:latin typeface="-윤고딕320" panose="02030504000101010101" pitchFamily="18" charset="-127"/>
                <a:ea typeface="-윤고딕320" panose="02030504000101010101" pitchFamily="18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xmlns="" id="{F7603744-74DD-4B5E-93D2-B04FC19306AF}"/>
                </a:ext>
              </a:extLst>
            </p:cNvPr>
            <p:cNvSpPr txBox="1"/>
            <p:nvPr/>
          </p:nvSpPr>
          <p:spPr>
            <a:xfrm>
              <a:off x="5985918" y="1988641"/>
              <a:ext cx="221707" cy="286884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endParaRPr lang="ko-KR" altLang="en-US" sz="1455" dirty="0">
                <a:latin typeface="-윤고딕320" panose="02030504000101010101" pitchFamily="18" charset="-127"/>
                <a:ea typeface="-윤고딕320" panose="02030504000101010101" pitchFamily="18" charset="-127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xmlns="" id="{EFD58D62-1C6F-472A-B36F-382A562A000B}"/>
                </a:ext>
              </a:extLst>
            </p:cNvPr>
            <p:cNvSpPr txBox="1"/>
            <p:nvPr/>
          </p:nvSpPr>
          <p:spPr>
            <a:xfrm>
              <a:off x="8131379" y="1980170"/>
              <a:ext cx="221707" cy="286884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endParaRPr lang="ko-KR" altLang="en-US" sz="1455" dirty="0">
                <a:latin typeface="-윤고딕320" panose="02030504000101010101" pitchFamily="18" charset="-127"/>
                <a:ea typeface="-윤고딕320" panose="02030504000101010101" pitchFamily="18" charset="-127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xmlns="" id="{4A1D9846-8B53-4834-82BC-CEB1F440DAC4}"/>
                </a:ext>
              </a:extLst>
            </p:cNvPr>
            <p:cNvSpPr txBox="1"/>
            <p:nvPr/>
          </p:nvSpPr>
          <p:spPr>
            <a:xfrm>
              <a:off x="10104823" y="1980170"/>
              <a:ext cx="221707" cy="286884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endParaRPr lang="ko-KR" altLang="en-US" sz="1455" dirty="0">
                <a:latin typeface="-윤고딕320" panose="02030504000101010101" pitchFamily="18" charset="-127"/>
                <a:ea typeface="-윤고딕320" panose="02030504000101010101" pitchFamily="18" charset="-127"/>
                <a:cs typeface="조선일보명조" panose="02030304000000000000" pitchFamily="18" charset="-127"/>
              </a:endParaRPr>
            </a:p>
          </p:txBody>
        </p: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xmlns="" id="{E640E9EE-900B-475D-B244-3B32D1E6EEA0}"/>
              </a:ext>
            </a:extLst>
          </p:cNvPr>
          <p:cNvSpPr txBox="1"/>
          <p:nvPr/>
        </p:nvSpPr>
        <p:spPr>
          <a:xfrm>
            <a:off x="1933334" y="1188043"/>
            <a:ext cx="1431802" cy="31624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1455" dirty="0"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데이터 분석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xmlns="" id="{A7863C04-05ED-46B0-A1E4-FF5C95D7039C}"/>
              </a:ext>
            </a:extLst>
          </p:cNvPr>
          <p:cNvSpPr txBox="1"/>
          <p:nvPr/>
        </p:nvSpPr>
        <p:spPr>
          <a:xfrm>
            <a:off x="1958025" y="2352541"/>
            <a:ext cx="1431802" cy="31624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1455" dirty="0"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데이터 </a:t>
            </a:r>
            <a:r>
              <a:rPr lang="ko-KR" altLang="en-US" sz="1455" dirty="0" err="1"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전처리</a:t>
            </a:r>
            <a:endParaRPr lang="ko-KR" altLang="en-US" sz="1455" dirty="0">
              <a:solidFill>
                <a:schemeClr val="bg1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xmlns="" id="{2EBFCD01-2198-4E0C-A689-E5F291E1F0B0}"/>
              </a:ext>
            </a:extLst>
          </p:cNvPr>
          <p:cNvSpPr txBox="1"/>
          <p:nvPr/>
        </p:nvSpPr>
        <p:spPr>
          <a:xfrm>
            <a:off x="1955094" y="3568794"/>
            <a:ext cx="1431802" cy="31624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55" dirty="0"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분석 모델 설정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xmlns="" id="{40222E90-4CED-4362-AAB3-D85897A6BB77}"/>
              </a:ext>
            </a:extLst>
          </p:cNvPr>
          <p:cNvSpPr txBox="1"/>
          <p:nvPr/>
        </p:nvSpPr>
        <p:spPr>
          <a:xfrm>
            <a:off x="1944656" y="4745922"/>
            <a:ext cx="1431802" cy="31624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55" dirty="0"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분석 모델 구현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xmlns="" id="{09A09AE8-14FB-430F-94D7-70284AF3D20E}"/>
              </a:ext>
            </a:extLst>
          </p:cNvPr>
          <p:cNvSpPr txBox="1"/>
          <p:nvPr/>
        </p:nvSpPr>
        <p:spPr>
          <a:xfrm>
            <a:off x="1971670" y="5889539"/>
            <a:ext cx="994183" cy="31624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55" dirty="0"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모델 평가</a:t>
            </a:r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01CF4B89-6134-442A-B0E9-F9F90087F2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6316" y="68983"/>
            <a:ext cx="5204420" cy="3084764"/>
          </a:xfrm>
          <a:prstGeom prst="rect">
            <a:avLst/>
          </a:prstGeom>
        </p:spPr>
      </p:pic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2E86EC2F-1EB0-4116-9800-DF78082F65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1707" y="3116091"/>
            <a:ext cx="5461583" cy="3705562"/>
          </a:xfrm>
          <a:prstGeom prst="rect">
            <a:avLst/>
          </a:prstGeom>
        </p:spPr>
      </p:pic>
      <p:pic>
        <p:nvPicPr>
          <p:cNvPr id="9" name="그림 8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6FEEDCFE-D2F5-4535-A487-E003E3582E3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-1268" r="41680" b="1268"/>
          <a:stretch/>
        </p:blipFill>
        <p:spPr>
          <a:xfrm>
            <a:off x="8992650" y="1222784"/>
            <a:ext cx="2906596" cy="253630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2FB3655E-6DF2-402C-8E0F-ADDA88407A11}"/>
              </a:ext>
            </a:extLst>
          </p:cNvPr>
          <p:cNvSpPr txBox="1"/>
          <p:nvPr/>
        </p:nvSpPr>
        <p:spPr>
          <a:xfrm>
            <a:off x="9095621" y="4924794"/>
            <a:ext cx="3067236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전처리</a:t>
            </a:r>
            <a:r>
              <a:rPr lang="ko-KR" altLang="en-US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한 데이터와</a:t>
            </a:r>
            <a:endParaRPr lang="en-US" altLang="ko-KR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 algn="ctr"/>
            <a:r>
              <a:rPr lang="ko-KR" altLang="en-US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기존 데이터로 학습한 결과 </a:t>
            </a:r>
            <a:endParaRPr lang="en-US" altLang="ko-KR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 algn="ctr"/>
            <a:r>
              <a:rPr lang="ko-KR" altLang="en-US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모두 정확도가 </a:t>
            </a:r>
            <a:r>
              <a:rPr lang="en-US" altLang="ko-KR" sz="2400" dirty="0">
                <a:solidFill>
                  <a:srgbClr val="FF000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55%</a:t>
            </a:r>
            <a:r>
              <a:rPr lang="ko-KR" altLang="en-US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로 </a:t>
            </a:r>
            <a:endParaRPr lang="en-US" altLang="ko-KR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 algn="ctr"/>
            <a:r>
              <a:rPr lang="ko-KR" altLang="en-US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매우 저조함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6D71EE6B-8962-4745-A3EC-9CBA41C1616D}"/>
              </a:ext>
            </a:extLst>
          </p:cNvPr>
          <p:cNvSpPr txBox="1"/>
          <p:nvPr/>
        </p:nvSpPr>
        <p:spPr>
          <a:xfrm>
            <a:off x="9568563" y="277822"/>
            <a:ext cx="21213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-윤고딕350" panose="02030504000101010101" pitchFamily="18" charset="-127"/>
                <a:ea typeface="-윤고딕350" panose="02030504000101010101" pitchFamily="18" charset="-127"/>
              </a:rPr>
              <a:t>TF-IDF </a:t>
            </a:r>
            <a:r>
              <a:rPr lang="ko-KR" altLang="en-US" sz="2400" dirty="0">
                <a:latin typeface="-윤고딕350" panose="02030504000101010101" pitchFamily="18" charset="-127"/>
                <a:ea typeface="-윤고딕350" panose="02030504000101010101" pitchFamily="18" charset="-127"/>
              </a:rPr>
              <a:t>모형</a:t>
            </a: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xmlns="" id="{6EDF6724-5DDA-4E51-894C-FFF90687F63C}"/>
              </a:ext>
            </a:extLst>
          </p:cNvPr>
          <p:cNvSpPr/>
          <p:nvPr/>
        </p:nvSpPr>
        <p:spPr>
          <a:xfrm>
            <a:off x="8963642" y="3451661"/>
            <a:ext cx="379296" cy="275253"/>
          </a:xfrm>
          <a:prstGeom prst="ellipse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xmlns="" id="{8D0F3EEC-2FB5-4B65-818E-657021AD0DE7}"/>
              </a:ext>
            </a:extLst>
          </p:cNvPr>
          <p:cNvSpPr txBox="1"/>
          <p:nvPr/>
        </p:nvSpPr>
        <p:spPr>
          <a:xfrm>
            <a:off x="36745" y="99556"/>
            <a:ext cx="163698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500" spc="-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alpha val="15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02</a:t>
            </a:r>
            <a:endParaRPr lang="ko-KR" altLang="en-US" sz="11500" spc="-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alpha val="15000"/>
                </a:schemeClr>
              </a:solidFill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04331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A23CD17C-00D8-44CF-879C-D03C1B960898}"/>
              </a:ext>
            </a:extLst>
          </p:cNvPr>
          <p:cNvSpPr/>
          <p:nvPr/>
        </p:nvSpPr>
        <p:spPr>
          <a:xfrm>
            <a:off x="-3031" y="-16272"/>
            <a:ext cx="3679200" cy="687181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이등변 삼각형 5">
            <a:extLst>
              <a:ext uri="{FF2B5EF4-FFF2-40B4-BE49-F238E27FC236}">
                <a16:creationId xmlns:a16="http://schemas.microsoft.com/office/drawing/2014/main" xmlns="" id="{8F575839-730B-4EDB-8763-B5E27AA2B91A}"/>
              </a:ext>
            </a:extLst>
          </p:cNvPr>
          <p:cNvSpPr/>
          <p:nvPr/>
        </p:nvSpPr>
        <p:spPr>
          <a:xfrm rot="10800000">
            <a:off x="3325447" y="-2"/>
            <a:ext cx="352469" cy="337187"/>
          </a:xfrm>
          <a:prstGeom prst="triangle">
            <a:avLst>
              <a:gd name="adj" fmla="val 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46D93B24-78B3-4504-B5D3-4DE1FBB865D9}"/>
              </a:ext>
            </a:extLst>
          </p:cNvPr>
          <p:cNvSpPr txBox="1"/>
          <p:nvPr/>
        </p:nvSpPr>
        <p:spPr>
          <a:xfrm>
            <a:off x="1562760" y="436744"/>
            <a:ext cx="1492716" cy="448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2000" spc="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연구 </a:t>
            </a:r>
            <a:r>
              <a:rPr lang="ko-KR" altLang="en-US" sz="2000" spc="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FF0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방법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A2797281-9619-4806-89DC-717BDE7F7643}"/>
              </a:ext>
            </a:extLst>
          </p:cNvPr>
          <p:cNvSpPr txBox="1"/>
          <p:nvPr/>
        </p:nvSpPr>
        <p:spPr>
          <a:xfrm>
            <a:off x="3970652" y="6403268"/>
            <a:ext cx="324128" cy="3556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400" spc="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1</a:t>
            </a:r>
            <a:endParaRPr lang="ko-KR" altLang="en-US" sz="1400" spc="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8E1089A8-1422-49D2-85CE-619106C82F14}"/>
              </a:ext>
            </a:extLst>
          </p:cNvPr>
          <p:cNvSpPr txBox="1"/>
          <p:nvPr/>
        </p:nvSpPr>
        <p:spPr>
          <a:xfrm>
            <a:off x="4809937" y="6403268"/>
            <a:ext cx="324128" cy="3556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400" spc="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alpha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2</a:t>
            </a:r>
            <a:endParaRPr lang="ko-KR" altLang="en-US" sz="1400" spc="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alpha val="50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xmlns="" id="{0814BBDC-3AB6-4715-A207-283CC3B09D64}"/>
              </a:ext>
            </a:extLst>
          </p:cNvPr>
          <p:cNvCxnSpPr/>
          <p:nvPr/>
        </p:nvCxnSpPr>
        <p:spPr>
          <a:xfrm>
            <a:off x="4358836" y="6581105"/>
            <a:ext cx="387045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E823CACF-7342-42B4-B6F9-4955E93730DD}"/>
              </a:ext>
            </a:extLst>
          </p:cNvPr>
          <p:cNvSpPr txBox="1"/>
          <p:nvPr/>
        </p:nvSpPr>
        <p:spPr>
          <a:xfrm>
            <a:off x="3978933" y="5836748"/>
            <a:ext cx="704039" cy="2991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사진출처</a:t>
            </a:r>
            <a:endParaRPr lang="en-US" altLang="ko-KR" sz="1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xmlns="" id="{B4B49799-B87E-454D-93CD-4FFD4525C66B}"/>
              </a:ext>
            </a:extLst>
          </p:cNvPr>
          <p:cNvSpPr txBox="1"/>
          <p:nvPr/>
        </p:nvSpPr>
        <p:spPr>
          <a:xfrm>
            <a:off x="3965542" y="6099210"/>
            <a:ext cx="1826141" cy="2991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:</a:t>
            </a:r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내 친구 옆에서 힘들어한다</a:t>
            </a:r>
            <a:endParaRPr lang="en-US" altLang="ko-KR" sz="1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21" name="내용 개체 틀 2">
            <a:extLst>
              <a:ext uri="{FF2B5EF4-FFF2-40B4-BE49-F238E27FC236}">
                <a16:creationId xmlns:a16="http://schemas.microsoft.com/office/drawing/2014/main" xmlns="" id="{A6E915CC-B1BF-4410-B113-367F2BB4F82A}"/>
              </a:ext>
            </a:extLst>
          </p:cNvPr>
          <p:cNvSpPr txBox="1">
            <a:spLocks/>
          </p:cNvSpPr>
          <p:nvPr/>
        </p:nvSpPr>
        <p:spPr>
          <a:xfrm>
            <a:off x="3773621" y="394584"/>
            <a:ext cx="736110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/>
          </a:p>
          <a:p>
            <a:pPr marL="514350" indent="-514350">
              <a:buFont typeface="Arial" panose="020B0604020202020204" pitchFamily="34" charset="0"/>
              <a:buAutoNum type="arabicPeriod"/>
            </a:pPr>
            <a:endParaRPr lang="ko-KR" altLang="en-US" dirty="0"/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xmlns="" id="{3EFF0B98-9ABC-4307-B175-DC626D54729B}"/>
              </a:ext>
            </a:extLst>
          </p:cNvPr>
          <p:cNvGrpSpPr/>
          <p:nvPr/>
        </p:nvGrpSpPr>
        <p:grpSpPr>
          <a:xfrm rot="16200000">
            <a:off x="-428863" y="3151084"/>
            <a:ext cx="4869885" cy="1026369"/>
            <a:chOff x="2156461" y="1403581"/>
            <a:chExt cx="8910176" cy="871944"/>
          </a:xfrm>
        </p:grpSpPr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xmlns="" id="{E73C3038-9FA3-43D6-AB76-AB16509ABAE4}"/>
                </a:ext>
              </a:extLst>
            </p:cNvPr>
            <p:cNvCxnSpPr>
              <a:cxnSpLocks/>
              <a:stCxn id="35" idx="6"/>
            </p:cNvCxnSpPr>
            <p:nvPr/>
          </p:nvCxnSpPr>
          <p:spPr>
            <a:xfrm>
              <a:off x="2452038" y="1551370"/>
              <a:ext cx="8329883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xmlns="" id="{6CFA0FA0-A25C-4207-85BC-7A666D56E9DC}"/>
                </a:ext>
              </a:extLst>
            </p:cNvPr>
            <p:cNvSpPr/>
            <p:nvPr/>
          </p:nvSpPr>
          <p:spPr>
            <a:xfrm>
              <a:off x="2156461" y="1403581"/>
              <a:ext cx="295578" cy="29557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xmlns="" id="{7643A09E-EC7B-4779-9934-EAA868763696}"/>
                </a:ext>
              </a:extLst>
            </p:cNvPr>
            <p:cNvSpPr/>
            <p:nvPr/>
          </p:nvSpPr>
          <p:spPr>
            <a:xfrm>
              <a:off x="4224584" y="1403581"/>
              <a:ext cx="295578" cy="295578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92"/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xmlns="" id="{E7B2F490-7950-4C44-BAE4-A90B9795CCA0}"/>
                </a:ext>
              </a:extLst>
            </p:cNvPr>
            <p:cNvSpPr/>
            <p:nvPr/>
          </p:nvSpPr>
          <p:spPr>
            <a:xfrm>
              <a:off x="6438068" y="1403581"/>
              <a:ext cx="295578" cy="29557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92"/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xmlns="" id="{F8C4563C-9412-4C51-98C9-AB2B112C9AC2}"/>
                </a:ext>
              </a:extLst>
            </p:cNvPr>
            <p:cNvSpPr/>
            <p:nvPr/>
          </p:nvSpPr>
          <p:spPr>
            <a:xfrm>
              <a:off x="8574456" y="1403581"/>
              <a:ext cx="295578" cy="295578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92"/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xmlns="" id="{7E336407-6A8F-420F-B4B2-44D7747E83D5}"/>
                </a:ext>
              </a:extLst>
            </p:cNvPr>
            <p:cNvSpPr/>
            <p:nvPr/>
          </p:nvSpPr>
          <p:spPr>
            <a:xfrm>
              <a:off x="10771059" y="1403581"/>
              <a:ext cx="295578" cy="29557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92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xmlns="" id="{C34DA3A1-49C4-484F-B828-AB251D1D6F3A}"/>
                </a:ext>
              </a:extLst>
            </p:cNvPr>
            <p:cNvSpPr txBox="1"/>
            <p:nvPr/>
          </p:nvSpPr>
          <p:spPr>
            <a:xfrm>
              <a:off x="3866431" y="1980769"/>
              <a:ext cx="221707" cy="286884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endParaRPr lang="ko-KR" altLang="en-US" sz="1455" dirty="0">
                <a:latin typeface="-윤고딕320" panose="02030504000101010101" pitchFamily="18" charset="-127"/>
                <a:ea typeface="-윤고딕320" panose="02030504000101010101" pitchFamily="18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xmlns="" id="{F7603744-74DD-4B5E-93D2-B04FC19306AF}"/>
                </a:ext>
              </a:extLst>
            </p:cNvPr>
            <p:cNvSpPr txBox="1"/>
            <p:nvPr/>
          </p:nvSpPr>
          <p:spPr>
            <a:xfrm>
              <a:off x="5985918" y="1988641"/>
              <a:ext cx="221707" cy="286884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endParaRPr lang="ko-KR" altLang="en-US" sz="1455" dirty="0">
                <a:latin typeface="-윤고딕320" panose="02030504000101010101" pitchFamily="18" charset="-127"/>
                <a:ea typeface="-윤고딕320" panose="02030504000101010101" pitchFamily="18" charset="-127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xmlns="" id="{EFD58D62-1C6F-472A-B36F-382A562A000B}"/>
                </a:ext>
              </a:extLst>
            </p:cNvPr>
            <p:cNvSpPr txBox="1"/>
            <p:nvPr/>
          </p:nvSpPr>
          <p:spPr>
            <a:xfrm>
              <a:off x="8131379" y="1980170"/>
              <a:ext cx="221707" cy="286884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endParaRPr lang="ko-KR" altLang="en-US" sz="1455" dirty="0">
                <a:latin typeface="-윤고딕320" panose="02030504000101010101" pitchFamily="18" charset="-127"/>
                <a:ea typeface="-윤고딕320" panose="02030504000101010101" pitchFamily="18" charset="-127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xmlns="" id="{4A1D9846-8B53-4834-82BC-CEB1F440DAC4}"/>
                </a:ext>
              </a:extLst>
            </p:cNvPr>
            <p:cNvSpPr txBox="1"/>
            <p:nvPr/>
          </p:nvSpPr>
          <p:spPr>
            <a:xfrm>
              <a:off x="10104823" y="1980170"/>
              <a:ext cx="221707" cy="286884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endParaRPr lang="ko-KR" altLang="en-US" sz="1455" dirty="0">
                <a:latin typeface="-윤고딕320" panose="02030504000101010101" pitchFamily="18" charset="-127"/>
                <a:ea typeface="-윤고딕320" panose="02030504000101010101" pitchFamily="18" charset="-127"/>
                <a:cs typeface="조선일보명조" panose="02030304000000000000" pitchFamily="18" charset="-127"/>
              </a:endParaRPr>
            </a:p>
          </p:txBody>
        </p: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xmlns="" id="{E640E9EE-900B-475D-B244-3B32D1E6EEA0}"/>
              </a:ext>
            </a:extLst>
          </p:cNvPr>
          <p:cNvSpPr txBox="1"/>
          <p:nvPr/>
        </p:nvSpPr>
        <p:spPr>
          <a:xfrm>
            <a:off x="1933334" y="1188043"/>
            <a:ext cx="1431802" cy="31624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1455" dirty="0"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데이터 분석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xmlns="" id="{A7863C04-05ED-46B0-A1E4-FF5C95D7039C}"/>
              </a:ext>
            </a:extLst>
          </p:cNvPr>
          <p:cNvSpPr txBox="1"/>
          <p:nvPr/>
        </p:nvSpPr>
        <p:spPr>
          <a:xfrm>
            <a:off x="1958025" y="2352541"/>
            <a:ext cx="1431802" cy="31624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1455" dirty="0"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데이터 </a:t>
            </a:r>
            <a:r>
              <a:rPr lang="ko-KR" altLang="en-US" sz="1455" dirty="0" err="1"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전처리</a:t>
            </a:r>
            <a:endParaRPr lang="ko-KR" altLang="en-US" sz="1455" dirty="0">
              <a:solidFill>
                <a:schemeClr val="bg1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xmlns="" id="{2EBFCD01-2198-4E0C-A689-E5F291E1F0B0}"/>
              </a:ext>
            </a:extLst>
          </p:cNvPr>
          <p:cNvSpPr txBox="1"/>
          <p:nvPr/>
        </p:nvSpPr>
        <p:spPr>
          <a:xfrm>
            <a:off x="1955094" y="3568794"/>
            <a:ext cx="1431802" cy="31624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55" dirty="0"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분석 모델 설정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xmlns="" id="{40222E90-4CED-4362-AAB3-D85897A6BB77}"/>
              </a:ext>
            </a:extLst>
          </p:cNvPr>
          <p:cNvSpPr txBox="1"/>
          <p:nvPr/>
        </p:nvSpPr>
        <p:spPr>
          <a:xfrm>
            <a:off x="1944656" y="4745922"/>
            <a:ext cx="1431802" cy="31624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55" dirty="0"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분석 모델 구현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xmlns="" id="{09A09AE8-14FB-430F-94D7-70284AF3D20E}"/>
              </a:ext>
            </a:extLst>
          </p:cNvPr>
          <p:cNvSpPr txBox="1"/>
          <p:nvPr/>
        </p:nvSpPr>
        <p:spPr>
          <a:xfrm>
            <a:off x="1971670" y="5889539"/>
            <a:ext cx="994183" cy="31624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55" dirty="0"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모델 평가</a:t>
            </a:r>
          </a:p>
        </p:txBody>
      </p:sp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6258894A-B3A7-4C43-84AD-EBA5DC3850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7031" y="-3"/>
            <a:ext cx="6828112" cy="3322608"/>
          </a:xfrm>
          <a:prstGeom prst="rect">
            <a:avLst/>
          </a:prstGeom>
        </p:spPr>
      </p:pic>
      <p:pic>
        <p:nvPicPr>
          <p:cNvPr id="14" name="그림 13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536C8869-E89B-40C2-8E06-2BEA41A667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7031" y="3394577"/>
            <a:ext cx="6012701" cy="533446"/>
          </a:xfrm>
          <a:prstGeom prst="rect">
            <a:avLst/>
          </a:prstGeom>
        </p:spPr>
      </p:pic>
      <p:sp>
        <p:nvSpPr>
          <p:cNvPr id="15" name="타원 14">
            <a:extLst>
              <a:ext uri="{FF2B5EF4-FFF2-40B4-BE49-F238E27FC236}">
                <a16:creationId xmlns:a16="http://schemas.microsoft.com/office/drawing/2014/main" xmlns="" id="{55E78A47-6221-4635-B453-2B850A4866A4}"/>
              </a:ext>
            </a:extLst>
          </p:cNvPr>
          <p:cNvSpPr/>
          <p:nvPr/>
        </p:nvSpPr>
        <p:spPr>
          <a:xfrm>
            <a:off x="9160109" y="3580214"/>
            <a:ext cx="550506" cy="379178"/>
          </a:xfrm>
          <a:prstGeom prst="ellipse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16628B18-7877-4E41-AEA8-2501F3FE4221}"/>
              </a:ext>
            </a:extLst>
          </p:cNvPr>
          <p:cNvSpPr txBox="1"/>
          <p:nvPr/>
        </p:nvSpPr>
        <p:spPr>
          <a:xfrm>
            <a:off x="9219396" y="0"/>
            <a:ext cx="2853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Deep learning </a:t>
            </a:r>
            <a:r>
              <a:rPr lang="ko-KR" altLang="en-US" sz="2400" dirty="0"/>
              <a:t>모형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458C9F79-7152-4DE6-A15E-FDB4D7D0C951}"/>
              </a:ext>
            </a:extLst>
          </p:cNvPr>
          <p:cNvSpPr txBox="1"/>
          <p:nvPr/>
        </p:nvSpPr>
        <p:spPr>
          <a:xfrm>
            <a:off x="3821850" y="4550535"/>
            <a:ext cx="7557749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FF000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전처리 하지 않은 </a:t>
            </a:r>
            <a:r>
              <a:rPr lang="ko-KR" altLang="en-US" sz="2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데이터로 학습했을 때 정확도 </a:t>
            </a:r>
            <a:r>
              <a:rPr lang="en-US" altLang="ko-KR" sz="2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: </a:t>
            </a:r>
            <a:r>
              <a:rPr lang="en-US" altLang="ko-KR" sz="2800" dirty="0">
                <a:solidFill>
                  <a:srgbClr val="FF000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54%</a:t>
            </a:r>
            <a:endParaRPr lang="en-US" altLang="ko-KR" sz="2000" dirty="0">
              <a:solidFill>
                <a:srgbClr val="FF0000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20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2000" dirty="0">
                <a:solidFill>
                  <a:srgbClr val="FF000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전처리 한 </a:t>
            </a:r>
            <a:r>
              <a:rPr lang="ko-KR" altLang="en-US" sz="2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데이터로 학습했을 때 정확도 </a:t>
            </a:r>
            <a:r>
              <a:rPr lang="en-US" altLang="ko-KR" sz="2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: </a:t>
            </a:r>
            <a:r>
              <a:rPr lang="en-US" altLang="ko-KR" sz="2800" dirty="0">
                <a:solidFill>
                  <a:srgbClr val="FF000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64.8% ~ 65.1%</a:t>
            </a:r>
            <a:endParaRPr lang="ko-KR" altLang="en-US" sz="2800" dirty="0">
              <a:solidFill>
                <a:srgbClr val="FF0000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xmlns="" id="{8D0F3EEC-2FB5-4B65-818E-657021AD0DE7}"/>
              </a:ext>
            </a:extLst>
          </p:cNvPr>
          <p:cNvSpPr txBox="1"/>
          <p:nvPr/>
        </p:nvSpPr>
        <p:spPr>
          <a:xfrm>
            <a:off x="36745" y="99556"/>
            <a:ext cx="163698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500" spc="-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alpha val="15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02</a:t>
            </a:r>
            <a:endParaRPr lang="ko-KR" altLang="en-US" sz="11500" spc="-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alpha val="15000"/>
                </a:schemeClr>
              </a:solidFill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635740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A23CD17C-00D8-44CF-879C-D03C1B960898}"/>
              </a:ext>
            </a:extLst>
          </p:cNvPr>
          <p:cNvSpPr/>
          <p:nvPr/>
        </p:nvSpPr>
        <p:spPr>
          <a:xfrm>
            <a:off x="-3031" y="-16272"/>
            <a:ext cx="3679200" cy="687181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이등변 삼각형 5">
            <a:extLst>
              <a:ext uri="{FF2B5EF4-FFF2-40B4-BE49-F238E27FC236}">
                <a16:creationId xmlns:a16="http://schemas.microsoft.com/office/drawing/2014/main" xmlns="" id="{8F575839-730B-4EDB-8763-B5E27AA2B91A}"/>
              </a:ext>
            </a:extLst>
          </p:cNvPr>
          <p:cNvSpPr/>
          <p:nvPr/>
        </p:nvSpPr>
        <p:spPr>
          <a:xfrm rot="10800000">
            <a:off x="3325447" y="-2"/>
            <a:ext cx="352469" cy="337187"/>
          </a:xfrm>
          <a:prstGeom prst="triangle">
            <a:avLst>
              <a:gd name="adj" fmla="val 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46D93B24-78B3-4504-B5D3-4DE1FBB865D9}"/>
              </a:ext>
            </a:extLst>
          </p:cNvPr>
          <p:cNvSpPr txBox="1"/>
          <p:nvPr/>
        </p:nvSpPr>
        <p:spPr>
          <a:xfrm>
            <a:off x="1562760" y="436744"/>
            <a:ext cx="1492716" cy="448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2000" spc="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연구 </a:t>
            </a:r>
            <a:r>
              <a:rPr lang="ko-KR" altLang="en-US" sz="2000" spc="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FF0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방법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A2797281-9619-4806-89DC-717BDE7F7643}"/>
              </a:ext>
            </a:extLst>
          </p:cNvPr>
          <p:cNvSpPr txBox="1"/>
          <p:nvPr/>
        </p:nvSpPr>
        <p:spPr>
          <a:xfrm>
            <a:off x="3970652" y="6403268"/>
            <a:ext cx="324128" cy="3556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400" spc="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1</a:t>
            </a:r>
            <a:endParaRPr lang="ko-KR" altLang="en-US" sz="1400" spc="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8E1089A8-1422-49D2-85CE-619106C82F14}"/>
              </a:ext>
            </a:extLst>
          </p:cNvPr>
          <p:cNvSpPr txBox="1"/>
          <p:nvPr/>
        </p:nvSpPr>
        <p:spPr>
          <a:xfrm>
            <a:off x="4809937" y="6403268"/>
            <a:ext cx="324128" cy="3556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400" spc="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alpha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2</a:t>
            </a:r>
            <a:endParaRPr lang="ko-KR" altLang="en-US" sz="1400" spc="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alpha val="50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xmlns="" id="{0814BBDC-3AB6-4715-A207-283CC3B09D64}"/>
              </a:ext>
            </a:extLst>
          </p:cNvPr>
          <p:cNvCxnSpPr/>
          <p:nvPr/>
        </p:nvCxnSpPr>
        <p:spPr>
          <a:xfrm>
            <a:off x="4358836" y="6581105"/>
            <a:ext cx="387045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E823CACF-7342-42B4-B6F9-4955E93730DD}"/>
              </a:ext>
            </a:extLst>
          </p:cNvPr>
          <p:cNvSpPr txBox="1"/>
          <p:nvPr/>
        </p:nvSpPr>
        <p:spPr>
          <a:xfrm>
            <a:off x="3978933" y="5836748"/>
            <a:ext cx="704039" cy="2991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사진출처</a:t>
            </a:r>
            <a:endParaRPr lang="en-US" altLang="ko-KR" sz="1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xmlns="" id="{B4B49799-B87E-454D-93CD-4FFD4525C66B}"/>
              </a:ext>
            </a:extLst>
          </p:cNvPr>
          <p:cNvSpPr txBox="1"/>
          <p:nvPr/>
        </p:nvSpPr>
        <p:spPr>
          <a:xfrm>
            <a:off x="3965542" y="6099210"/>
            <a:ext cx="1826141" cy="2991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:</a:t>
            </a:r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내 친구 옆에서 힘들어한다</a:t>
            </a:r>
            <a:endParaRPr lang="en-US" altLang="ko-KR" sz="1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21" name="내용 개체 틀 2">
            <a:extLst>
              <a:ext uri="{FF2B5EF4-FFF2-40B4-BE49-F238E27FC236}">
                <a16:creationId xmlns:a16="http://schemas.microsoft.com/office/drawing/2014/main" xmlns="" id="{A6E915CC-B1BF-4410-B113-367F2BB4F82A}"/>
              </a:ext>
            </a:extLst>
          </p:cNvPr>
          <p:cNvSpPr txBox="1">
            <a:spLocks/>
          </p:cNvSpPr>
          <p:nvPr/>
        </p:nvSpPr>
        <p:spPr>
          <a:xfrm>
            <a:off x="3773621" y="394584"/>
            <a:ext cx="736110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/>
          </a:p>
          <a:p>
            <a:pPr marL="514350" indent="-514350">
              <a:buFont typeface="Arial" panose="020B0604020202020204" pitchFamily="34" charset="0"/>
              <a:buAutoNum type="arabicPeriod"/>
            </a:pPr>
            <a:endParaRPr lang="ko-KR" altLang="en-US" dirty="0"/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xmlns="" id="{3EFF0B98-9ABC-4307-B175-DC626D54729B}"/>
              </a:ext>
            </a:extLst>
          </p:cNvPr>
          <p:cNvGrpSpPr/>
          <p:nvPr/>
        </p:nvGrpSpPr>
        <p:grpSpPr>
          <a:xfrm rot="16200000">
            <a:off x="-428863" y="3151084"/>
            <a:ext cx="4869885" cy="1026369"/>
            <a:chOff x="2156461" y="1403581"/>
            <a:chExt cx="8910176" cy="871944"/>
          </a:xfrm>
        </p:grpSpPr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xmlns="" id="{E73C3038-9FA3-43D6-AB76-AB16509ABAE4}"/>
                </a:ext>
              </a:extLst>
            </p:cNvPr>
            <p:cNvCxnSpPr>
              <a:cxnSpLocks/>
              <a:stCxn id="35" idx="6"/>
            </p:cNvCxnSpPr>
            <p:nvPr/>
          </p:nvCxnSpPr>
          <p:spPr>
            <a:xfrm>
              <a:off x="2452038" y="1551370"/>
              <a:ext cx="8329883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xmlns="" id="{6CFA0FA0-A25C-4207-85BC-7A666D56E9DC}"/>
                </a:ext>
              </a:extLst>
            </p:cNvPr>
            <p:cNvSpPr/>
            <p:nvPr/>
          </p:nvSpPr>
          <p:spPr>
            <a:xfrm>
              <a:off x="2156461" y="1403581"/>
              <a:ext cx="295578" cy="295578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xmlns="" id="{7643A09E-EC7B-4779-9934-EAA868763696}"/>
                </a:ext>
              </a:extLst>
            </p:cNvPr>
            <p:cNvSpPr/>
            <p:nvPr/>
          </p:nvSpPr>
          <p:spPr>
            <a:xfrm>
              <a:off x="4224584" y="1403581"/>
              <a:ext cx="295578" cy="29557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92"/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xmlns="" id="{E7B2F490-7950-4C44-BAE4-A90B9795CCA0}"/>
                </a:ext>
              </a:extLst>
            </p:cNvPr>
            <p:cNvSpPr/>
            <p:nvPr/>
          </p:nvSpPr>
          <p:spPr>
            <a:xfrm>
              <a:off x="6438068" y="1403581"/>
              <a:ext cx="295578" cy="29557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92"/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xmlns="" id="{F8C4563C-9412-4C51-98C9-AB2B112C9AC2}"/>
                </a:ext>
              </a:extLst>
            </p:cNvPr>
            <p:cNvSpPr/>
            <p:nvPr/>
          </p:nvSpPr>
          <p:spPr>
            <a:xfrm>
              <a:off x="8574456" y="1403581"/>
              <a:ext cx="295578" cy="295578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92"/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xmlns="" id="{7E336407-6A8F-420F-B4B2-44D7747E83D5}"/>
                </a:ext>
              </a:extLst>
            </p:cNvPr>
            <p:cNvSpPr/>
            <p:nvPr/>
          </p:nvSpPr>
          <p:spPr>
            <a:xfrm>
              <a:off x="10771059" y="1403581"/>
              <a:ext cx="295578" cy="29557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92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xmlns="" id="{C34DA3A1-49C4-484F-B828-AB251D1D6F3A}"/>
                </a:ext>
              </a:extLst>
            </p:cNvPr>
            <p:cNvSpPr txBox="1"/>
            <p:nvPr/>
          </p:nvSpPr>
          <p:spPr>
            <a:xfrm>
              <a:off x="3866431" y="1980769"/>
              <a:ext cx="221707" cy="286884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endParaRPr lang="ko-KR" altLang="en-US" sz="1455" dirty="0">
                <a:latin typeface="-윤고딕320" panose="02030504000101010101" pitchFamily="18" charset="-127"/>
                <a:ea typeface="-윤고딕320" panose="02030504000101010101" pitchFamily="18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xmlns="" id="{F7603744-74DD-4B5E-93D2-B04FC19306AF}"/>
                </a:ext>
              </a:extLst>
            </p:cNvPr>
            <p:cNvSpPr txBox="1"/>
            <p:nvPr/>
          </p:nvSpPr>
          <p:spPr>
            <a:xfrm>
              <a:off x="5985918" y="1988641"/>
              <a:ext cx="221707" cy="286884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endParaRPr lang="ko-KR" altLang="en-US" sz="1455" dirty="0">
                <a:latin typeface="-윤고딕320" panose="02030504000101010101" pitchFamily="18" charset="-127"/>
                <a:ea typeface="-윤고딕320" panose="02030504000101010101" pitchFamily="18" charset="-127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xmlns="" id="{EFD58D62-1C6F-472A-B36F-382A562A000B}"/>
                </a:ext>
              </a:extLst>
            </p:cNvPr>
            <p:cNvSpPr txBox="1"/>
            <p:nvPr/>
          </p:nvSpPr>
          <p:spPr>
            <a:xfrm>
              <a:off x="8131379" y="1980170"/>
              <a:ext cx="221707" cy="286884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endParaRPr lang="ko-KR" altLang="en-US" sz="1455" dirty="0">
                <a:latin typeface="-윤고딕320" panose="02030504000101010101" pitchFamily="18" charset="-127"/>
                <a:ea typeface="-윤고딕320" panose="02030504000101010101" pitchFamily="18" charset="-127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xmlns="" id="{4A1D9846-8B53-4834-82BC-CEB1F440DAC4}"/>
                </a:ext>
              </a:extLst>
            </p:cNvPr>
            <p:cNvSpPr txBox="1"/>
            <p:nvPr/>
          </p:nvSpPr>
          <p:spPr>
            <a:xfrm>
              <a:off x="10104823" y="1980170"/>
              <a:ext cx="221707" cy="286884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endParaRPr lang="ko-KR" altLang="en-US" sz="1455" dirty="0">
                <a:latin typeface="-윤고딕320" panose="02030504000101010101" pitchFamily="18" charset="-127"/>
                <a:ea typeface="-윤고딕320" panose="02030504000101010101" pitchFamily="18" charset="-127"/>
                <a:cs typeface="조선일보명조" panose="02030304000000000000" pitchFamily="18" charset="-127"/>
              </a:endParaRPr>
            </a:p>
          </p:txBody>
        </p: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xmlns="" id="{E640E9EE-900B-475D-B244-3B32D1E6EEA0}"/>
              </a:ext>
            </a:extLst>
          </p:cNvPr>
          <p:cNvSpPr txBox="1"/>
          <p:nvPr/>
        </p:nvSpPr>
        <p:spPr>
          <a:xfrm>
            <a:off x="1933334" y="1188043"/>
            <a:ext cx="1431802" cy="31624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1455" dirty="0"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데이터 분석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xmlns="" id="{A7863C04-05ED-46B0-A1E4-FF5C95D7039C}"/>
              </a:ext>
            </a:extLst>
          </p:cNvPr>
          <p:cNvSpPr txBox="1"/>
          <p:nvPr/>
        </p:nvSpPr>
        <p:spPr>
          <a:xfrm>
            <a:off x="1958025" y="2352541"/>
            <a:ext cx="1431802" cy="31624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1455" dirty="0"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데이터 </a:t>
            </a:r>
            <a:r>
              <a:rPr lang="ko-KR" altLang="en-US" sz="1455" dirty="0" err="1"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전처리</a:t>
            </a:r>
            <a:endParaRPr lang="ko-KR" altLang="en-US" sz="1455" dirty="0">
              <a:solidFill>
                <a:schemeClr val="bg1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xmlns="" id="{2EBFCD01-2198-4E0C-A689-E5F291E1F0B0}"/>
              </a:ext>
            </a:extLst>
          </p:cNvPr>
          <p:cNvSpPr txBox="1"/>
          <p:nvPr/>
        </p:nvSpPr>
        <p:spPr>
          <a:xfrm>
            <a:off x="1955094" y="3568794"/>
            <a:ext cx="1431802" cy="31624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55" dirty="0"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분석 모델 설정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xmlns="" id="{40222E90-4CED-4362-AAB3-D85897A6BB77}"/>
              </a:ext>
            </a:extLst>
          </p:cNvPr>
          <p:cNvSpPr txBox="1"/>
          <p:nvPr/>
        </p:nvSpPr>
        <p:spPr>
          <a:xfrm>
            <a:off x="1944656" y="4745922"/>
            <a:ext cx="1431802" cy="31624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55" dirty="0"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분석 모델 구현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xmlns="" id="{09A09AE8-14FB-430F-94D7-70284AF3D20E}"/>
              </a:ext>
            </a:extLst>
          </p:cNvPr>
          <p:cNvSpPr txBox="1"/>
          <p:nvPr/>
        </p:nvSpPr>
        <p:spPr>
          <a:xfrm>
            <a:off x="1971670" y="5889539"/>
            <a:ext cx="994183" cy="31624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55" dirty="0"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모델 평가</a:t>
            </a:r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31DAB33B-55B0-4142-B9E2-DA2DBFD004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2716" y="3340384"/>
            <a:ext cx="4015106" cy="2491490"/>
          </a:xfrm>
          <a:prstGeom prst="rect">
            <a:avLst/>
          </a:prstGeom>
        </p:spPr>
      </p:pic>
      <p:pic>
        <p:nvPicPr>
          <p:cNvPr id="7" name="그림 6" descr="지도이(가) 표시된 사진&#10;&#10;자동 생성된 설명">
            <a:extLst>
              <a:ext uri="{FF2B5EF4-FFF2-40B4-BE49-F238E27FC236}">
                <a16:creationId xmlns:a16="http://schemas.microsoft.com/office/drawing/2014/main" xmlns="" id="{67D8D972-5D4B-471B-863B-7F06BCA019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7095" y="3313815"/>
            <a:ext cx="3674528" cy="2568163"/>
          </a:xfrm>
          <a:prstGeom prst="rect">
            <a:avLst/>
          </a:prstGeom>
        </p:spPr>
      </p:pic>
      <p:pic>
        <p:nvPicPr>
          <p:cNvPr id="9" name="그림 8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CA7CC290-4AEA-4235-8EF2-CB1AD19485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2716" y="159897"/>
            <a:ext cx="7978907" cy="307874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AD4EAA9C-4A71-4C5A-91A5-921768CE3215}"/>
              </a:ext>
            </a:extLst>
          </p:cNvPr>
          <p:cNvSpPr txBox="1"/>
          <p:nvPr/>
        </p:nvSpPr>
        <p:spPr>
          <a:xfrm>
            <a:off x="4963886" y="5937661"/>
            <a:ext cx="660607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Epoch(</a:t>
            </a:r>
            <a:r>
              <a:rPr lang="ko-KR" altLang="en-US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학습횟수</a:t>
            </a:r>
            <a:r>
              <a:rPr lang="en-US" altLang="ko-KR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) </a:t>
            </a:r>
            <a:r>
              <a:rPr lang="ko-KR" altLang="en-US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가 늘어날 수록 </a:t>
            </a:r>
            <a:r>
              <a:rPr lang="en-US" altLang="ko-KR" sz="2000" dirty="0">
                <a:solidFill>
                  <a:srgbClr val="FF000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Overfitting</a:t>
            </a:r>
            <a:r>
              <a:rPr lang="en-US" altLang="ko-KR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r>
              <a:rPr lang="ko-KR" altLang="en-US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현상이 발생</a:t>
            </a:r>
            <a:r>
              <a:rPr lang="en-US" altLang="ko-KR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!</a:t>
            </a:r>
          </a:p>
          <a:p>
            <a:endParaRPr lang="en-US" altLang="ko-KR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en-US" altLang="ko-KR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      Epoch</a:t>
            </a:r>
            <a:r>
              <a:rPr lang="ko-KR" altLang="en-US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수를 줄여가며 적절한 값 찾아 해결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8D0F3EEC-2FB5-4B65-818E-657021AD0DE7}"/>
              </a:ext>
            </a:extLst>
          </p:cNvPr>
          <p:cNvSpPr txBox="1"/>
          <p:nvPr/>
        </p:nvSpPr>
        <p:spPr>
          <a:xfrm>
            <a:off x="36745" y="99556"/>
            <a:ext cx="163698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500" spc="-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alpha val="15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02</a:t>
            </a:r>
            <a:endParaRPr lang="ko-KR" altLang="en-US" sz="11500" spc="-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alpha val="15000"/>
                </a:schemeClr>
              </a:solidFill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  <p:cxnSp>
        <p:nvCxnSpPr>
          <p:cNvPr id="5" name="직선 화살표 연결선 4"/>
          <p:cNvCxnSpPr/>
          <p:nvPr/>
        </p:nvCxnSpPr>
        <p:spPr>
          <a:xfrm>
            <a:off x="5134065" y="6720843"/>
            <a:ext cx="388192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82249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1656</TotalTime>
  <Words>2635</Words>
  <Application>Microsoft Office PowerPoint</Application>
  <PresentationFormat>와이드스크린</PresentationFormat>
  <Paragraphs>664</Paragraphs>
  <Slides>51</Slides>
  <Notes>9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51</vt:i4>
      </vt:variant>
    </vt:vector>
  </HeadingPairs>
  <TitlesOfParts>
    <vt:vector size="63" baseType="lpstr">
      <vt:lpstr>Noto Sans CJK JP Regular</vt:lpstr>
      <vt:lpstr>맑은 고딕</vt:lpstr>
      <vt:lpstr>배달의민족 도현</vt:lpstr>
      <vt:lpstr>-윤고딕310</vt:lpstr>
      <vt:lpstr>-윤고딕320</vt:lpstr>
      <vt:lpstr>-윤고딕330</vt:lpstr>
      <vt:lpstr>-윤고딕340</vt:lpstr>
      <vt:lpstr>-윤고딕350</vt:lpstr>
      <vt:lpstr>조선일보명조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민 병조</dc:creator>
  <cp:lastModifiedBy>김 용택</cp:lastModifiedBy>
  <cp:revision>70</cp:revision>
  <dcterms:created xsi:type="dcterms:W3CDTF">2018-11-19T03:54:49Z</dcterms:created>
  <dcterms:modified xsi:type="dcterms:W3CDTF">2019-08-06T05:51:45Z</dcterms:modified>
  <cp:contentStatus>최종본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MarkAsFinal">
    <vt:bool>true</vt:bool>
  </property>
</Properties>
</file>